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0" r:id="rId18"/>
    <p:sldId id="278" r:id="rId19"/>
    <p:sldId id="281" r:id="rId20"/>
    <p:sldId id="283" r:id="rId21"/>
    <p:sldId id="284" r:id="rId22"/>
    <p:sldId id="285" r:id="rId23"/>
    <p:sldId id="286" r:id="rId24"/>
    <p:sldId id="287" r:id="rId25"/>
    <p:sldId id="282" r:id="rId26"/>
    <p:sldId id="291" r:id="rId27"/>
    <p:sldId id="292" r:id="rId28"/>
    <p:sldId id="294" r:id="rId29"/>
    <p:sldId id="295" r:id="rId30"/>
    <p:sldId id="300" r:id="rId31"/>
    <p:sldId id="279" r:id="rId32"/>
    <p:sldId id="297" r:id="rId33"/>
    <p:sldId id="301" r:id="rId34"/>
    <p:sldId id="280" r:id="rId35"/>
    <p:sldId id="298" r:id="rId36"/>
    <p:sldId id="299" r:id="rId37"/>
    <p:sldId id="273" r:id="rId38"/>
    <p:sldId id="288" r:id="rId39"/>
    <p:sldId id="289" r:id="rId40"/>
    <p:sldId id="30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48713-3843-4A87-AA16-9FE84AC0D3A3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53C4D-6BD0-4497-AD43-C1C727AD82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29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69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6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1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82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675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4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65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12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0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E53A7-C0F4-4C4B-96E8-2A2B1E68F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9CBAC4-B454-4BDF-B026-B50B8B3D2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C8BAAC-681F-42A6-97CF-6429A768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F9C5C-B44D-48FA-A7BD-B9931C1A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5A166C-CFA5-4AAC-95F3-E44047783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51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93834-D7A9-4830-A458-8017B6E5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CD3A69-B2F6-4FF2-A8C8-76C3BB727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43FF0-AB1F-4D63-9730-8800E18C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D5DF6-326E-4EE4-9A54-66C4935B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5BD975-1524-47D7-A8C1-912F6D17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00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3CE7A6-505C-4BEB-938A-D86263C2FA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F43A77-CC91-4ECB-A5C3-25DAFF9B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60B2C-80C9-4111-AEC5-D621C65D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85373-3552-4F99-9F6B-0AA6F531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3C50B7-80C3-44EE-A218-C5EF7C2D6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76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1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>
            <a:fillRect/>
          </a:stretch>
        </p:blipFill>
        <p:spPr bwMode="auto">
          <a:xfrm flipV="1">
            <a:off x="1" y="836712"/>
            <a:ext cx="12192001" cy="6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9304707" y="1166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정보보호 개론</a:t>
            </a:r>
          </a:p>
        </p:txBody>
      </p:sp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F3BEA099-E33F-4430-A3D8-E058D12E6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91159"/>
            <a:ext cx="2844800" cy="365125"/>
          </a:xfrm>
          <a:prstGeom prst="rect">
            <a:avLst/>
          </a:prstGeom>
        </p:spPr>
        <p:txBody>
          <a:bodyPr anchor="ctr"/>
          <a:lstStyle>
            <a:lvl1pPr algn="r">
              <a:defRPr sz="1600" b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24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5891" y="6492876"/>
            <a:ext cx="2844800" cy="365125"/>
          </a:xfrm>
          <a:prstGeom prst="rect">
            <a:avLst/>
          </a:prstGeom>
        </p:spPr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6" descr="1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>
            <a:fillRect/>
          </a:stretch>
        </p:blipFill>
        <p:spPr bwMode="auto">
          <a:xfrm flipV="1">
            <a:off x="1" y="836712"/>
            <a:ext cx="12192001" cy="6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304707" y="1166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정보보호 개론</a:t>
            </a:r>
          </a:p>
        </p:txBody>
      </p:sp>
    </p:spTree>
    <p:extLst>
      <p:ext uri="{BB962C8B-B14F-4D97-AF65-F5344CB8AC3E}">
        <p14:creationId xmlns:p14="http://schemas.microsoft.com/office/powerpoint/2010/main" val="288614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B81F6-E9BA-4966-8E1E-17FEDA94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DE2F1-EDAC-44AA-8061-21F25552A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97C2E-D256-4815-AAC6-BF73AC7F4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AC06F-D4E6-46F4-AB9A-74E834D27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22D37-E1EF-4646-82D6-C65BAC48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3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206C3-194E-4686-AA6D-03D4B524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0F3F58-8605-490D-BD37-9CFE2E0E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C82924-00A6-462C-9ADD-15B35E8AE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DB7CD-9473-4B5C-99E5-6A3F5486F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000B6-AE05-496D-876A-8073910B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61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9C014-60BB-4007-92AC-30B57F61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8CF7B-81A9-44DE-8B93-687E6877E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DCDA24-6FB1-4EDB-9C35-926D822D8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A0E9B9-1251-4C99-A724-2551FB70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07B1D-D47B-441A-B6F8-830BFB942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BEF9F7-2828-4788-BCA5-36194082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46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04F5B-5B1C-427F-AE36-B4CBFB42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0363EE-83A8-4086-A4FF-EBA94F7F4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50B23D-BB4A-4F07-B991-33AA935AD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E8B86A-F47A-444E-93CB-894C4E3BC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0273B9-EA63-4292-94C5-84F499ECC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D20BEE-6536-4F9F-A658-2B35439AC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95745B-6E2C-4281-B280-62E01A22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CA4CC3-D957-47E9-B636-E5C9B23D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5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57623-0CBC-4B20-A502-7D605DC6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EE8CFE-D345-48FB-9A57-AD64D113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A164EF-495B-4F8C-9EA3-08E49ADB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0A10C-8899-4C35-88A2-FCDD21AB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1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B7434B-B3FE-411E-9C10-9A716A96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18C40B-261E-4F87-8CB0-B12F52CE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BA9762-55E3-4012-A93C-90648FC8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7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78D25-71D0-4ACF-BAB0-71F70C38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460FED-D160-4695-9AB1-B881A3CC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B82BC-CD01-4667-B3C4-C6F99ACB5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751391-F995-495D-9FA1-EAD39A4F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F608B-943D-4BC2-8FEE-8A30EAB0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157D7-37F4-4834-B821-40D87E82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4C608-302D-44ED-B27A-C918333DC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63A171-8F67-46CC-BB97-520E6638A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12358-0670-43E8-BF8D-F94ED072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D9B1C3-3D6D-4DD6-B8FD-B14CD494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3DF57-B265-49BB-90BF-9D53253B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62D7CE-180E-429A-A24B-4DF6D106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15EA2D-9AFE-421F-853D-F7AF1184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03D2F-8A0E-4A51-863D-FD55F5E0E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00662-66AB-47F3-9EED-07154E6444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126C3-7692-44EA-8B30-6A5544B2468B}" type="datetimeFigureOut">
              <a:rPr lang="ko-KR" altLang="en-US" smtClean="0"/>
              <a:t>2024-03-27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6526EA-ECFE-4D78-9E20-84FCBB26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2EC28-70E8-4DD7-BD49-DF6E615E8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8D0BA-D847-44E1-9216-814F83D148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77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FF9-0DAA-4D07-8080-DB4B9CD8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정보보호 </a:t>
            </a:r>
            <a:r>
              <a:rPr lang="en-US" altLang="ko-KR"/>
              <a:t>7</a:t>
            </a:r>
            <a:r>
              <a:rPr lang="ko-KR" altLang="en-US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864F3-6F5B-4D07-9873-29AF11807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5576"/>
            <a:ext cx="9144000" cy="912223"/>
          </a:xfrm>
        </p:spPr>
        <p:txBody>
          <a:bodyPr/>
          <a:lstStyle/>
          <a:p>
            <a:r>
              <a:rPr lang="ko-KR" altLang="en-US"/>
              <a:t>사이버과학과 백도우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590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Layer 1. </a:t>
            </a:r>
            <a:r>
              <a:rPr lang="ko-KR" altLang="en-US" dirty="0"/>
              <a:t>물리 계층 </a:t>
            </a:r>
            <a:r>
              <a:rPr lang="en-US" altLang="ko-KR" dirty="0"/>
              <a:t>(Physical)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통신 케이블을 통해 </a:t>
            </a:r>
            <a:r>
              <a:rPr lang="ko-KR" altLang="en-US" sz="1600" dirty="0">
                <a:solidFill>
                  <a:srgbClr val="FF0000"/>
                </a:solidFill>
              </a:rPr>
              <a:t>전기 신호</a:t>
            </a:r>
            <a:r>
              <a:rPr lang="ko-KR" altLang="en-US" sz="1600" dirty="0"/>
              <a:t>를 사용하여 </a:t>
            </a:r>
            <a:r>
              <a:rPr lang="ko-KR" altLang="en-US" sz="1600" dirty="0">
                <a:solidFill>
                  <a:srgbClr val="FF0000"/>
                </a:solidFill>
              </a:rPr>
              <a:t>비트 스트림</a:t>
            </a:r>
            <a:r>
              <a:rPr lang="ko-KR" altLang="en-US" sz="1600" dirty="0"/>
              <a:t>을 전송하는 계층입니다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물리 계층은 단지 데이터를 전달하기만 합니다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비트는 물리 계층에서 사용되는 단위로서</a:t>
            </a:r>
            <a:r>
              <a:rPr lang="en-US" altLang="ko-KR" sz="1600" dirty="0"/>
              <a:t>, 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로 구분됩니다</a:t>
            </a:r>
            <a:r>
              <a:rPr lang="en-US" altLang="ko-KR" sz="1600" dirty="0"/>
              <a:t>.(</a:t>
            </a:r>
            <a:r>
              <a:rPr lang="ko-KR" altLang="en-US" sz="1600" dirty="0"/>
              <a:t>전기 신호 </a:t>
            </a:r>
            <a:r>
              <a:rPr lang="en-US" altLang="ko-KR" sz="1600" dirty="0"/>
              <a:t>ON/OFF</a:t>
            </a:r>
            <a:r>
              <a:rPr lang="ko-KR" altLang="en-US" sz="1600" dirty="0"/>
              <a:t>로 생각하면 됨</a:t>
            </a:r>
            <a:r>
              <a:rPr lang="en-US" altLang="ko-KR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전기 신호를 주고 받는 데에 주 목적이 있으며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데이터의 종류나 에러가 있는지 등은 확인하지 않습니다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_x384277000" descr="EMB0000205824e6">
            <a:extLst>
              <a:ext uri="{FF2B5EF4-FFF2-40B4-BE49-F238E27FC236}">
                <a16:creationId xmlns:a16="http://schemas.microsoft.com/office/drawing/2014/main" id="{B96A8C7D-1A33-46F7-B949-875C5714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462" y="3429000"/>
            <a:ext cx="7255299" cy="31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982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Layer 2. </a:t>
            </a:r>
            <a:r>
              <a:rPr lang="ko-KR" altLang="en-US" dirty="0"/>
              <a:t>데이터 링크 계층 </a:t>
            </a:r>
            <a:r>
              <a:rPr lang="en-US" altLang="ko-KR" dirty="0"/>
              <a:t>(Data Link)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물리적인 네트워크 사이에 </a:t>
            </a:r>
            <a:r>
              <a:rPr lang="en-US" altLang="ko-KR" sz="1600" dirty="0">
                <a:solidFill>
                  <a:srgbClr val="FF0000"/>
                </a:solidFill>
              </a:rPr>
              <a:t>Data </a:t>
            </a:r>
            <a:r>
              <a:rPr lang="ko-KR" altLang="en-US" sz="1600" dirty="0">
                <a:solidFill>
                  <a:srgbClr val="FF0000"/>
                </a:solidFill>
              </a:rPr>
              <a:t>전송</a:t>
            </a:r>
            <a:r>
              <a:rPr lang="ko-KR" altLang="en-US" sz="1600" dirty="0"/>
              <a:t>을 담당하는 계층입니다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링크 계층은 물리 계층으로 데이터를 전송 시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FF0000"/>
                </a:solidFill>
              </a:rPr>
              <a:t>데이터 전송 오류를 감지하는 기능</a:t>
            </a:r>
            <a:r>
              <a:rPr lang="ko-KR" altLang="en-US" sz="1600" dirty="0"/>
              <a:t>을 제공하며 오류를 감지하면 재전송하는 방법으로 처리합니다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링크 계층에선 </a:t>
            </a:r>
            <a:r>
              <a:rPr lang="en-US" altLang="ko-KR" sz="1600" dirty="0">
                <a:solidFill>
                  <a:srgbClr val="FF0000"/>
                </a:solidFill>
              </a:rPr>
              <a:t>MAC </a:t>
            </a:r>
            <a:r>
              <a:rPr lang="ko-KR" altLang="en-US" sz="1600" dirty="0">
                <a:solidFill>
                  <a:srgbClr val="FF0000"/>
                </a:solidFill>
              </a:rPr>
              <a:t>주소</a:t>
            </a:r>
            <a:r>
              <a:rPr lang="ko-KR" altLang="en-US" sz="1600" dirty="0"/>
              <a:t>를 가지고 통신하게 됩니다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데이터 링크 계층에서의 데이터 단위는 </a:t>
            </a:r>
            <a:r>
              <a:rPr lang="ko-KR" altLang="en-US" sz="1600" dirty="0">
                <a:solidFill>
                  <a:srgbClr val="FF0000"/>
                </a:solidFill>
              </a:rPr>
              <a:t>프레임</a:t>
            </a:r>
            <a:r>
              <a:rPr lang="en-US" altLang="ko-KR" sz="1600" dirty="0">
                <a:solidFill>
                  <a:srgbClr val="FF0000"/>
                </a:solidFill>
              </a:rPr>
              <a:t>(Frame)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_x390674560" descr="EMB0000205824ec">
            <a:extLst>
              <a:ext uri="{FF2B5EF4-FFF2-40B4-BE49-F238E27FC236}">
                <a16:creationId xmlns:a16="http://schemas.microsoft.com/office/drawing/2014/main" id="{9464D731-3BA5-43A7-B0CD-76EF83C5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3789041"/>
            <a:ext cx="8280009" cy="25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328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Layer 3. </a:t>
            </a:r>
            <a:r>
              <a:rPr lang="ko-KR" altLang="en-US"/>
              <a:t>네트워크 계층 </a:t>
            </a:r>
            <a:r>
              <a:rPr lang="en-US" altLang="ko-KR"/>
              <a:t>(Network)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전송 데이터를 목적지까지 </a:t>
            </a:r>
            <a:r>
              <a:rPr lang="ko-KR" altLang="en-US" sz="1600">
                <a:solidFill>
                  <a:srgbClr val="FF0000"/>
                </a:solidFill>
              </a:rPr>
              <a:t>경로를 찾아 전송하는 </a:t>
            </a:r>
            <a:r>
              <a:rPr lang="ko-KR" altLang="en-US" sz="1600"/>
              <a:t>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주소</a:t>
            </a:r>
            <a:r>
              <a:rPr lang="en-US" altLang="ko-KR" sz="1600"/>
              <a:t>(</a:t>
            </a:r>
            <a:r>
              <a:rPr lang="en-US" altLang="ko-KR" sz="1600">
                <a:solidFill>
                  <a:srgbClr val="FF0000"/>
                </a:solidFill>
              </a:rPr>
              <a:t>IP</a:t>
            </a:r>
            <a:r>
              <a:rPr lang="en-US" altLang="ko-KR" sz="1600"/>
              <a:t>)</a:t>
            </a:r>
            <a:r>
              <a:rPr lang="ko-KR" altLang="en-US" sz="1600"/>
              <a:t>를 정하고</a:t>
            </a:r>
            <a:r>
              <a:rPr lang="en-US" altLang="ko-KR" sz="1600"/>
              <a:t>, </a:t>
            </a:r>
            <a:r>
              <a:rPr lang="ko-KR" altLang="en-US" sz="1600"/>
              <a:t>경로</a:t>
            </a:r>
            <a:r>
              <a:rPr lang="en-US" altLang="ko-KR" sz="1600"/>
              <a:t>(</a:t>
            </a:r>
            <a:r>
              <a:rPr lang="en-US" altLang="ko-KR" sz="1600">
                <a:solidFill>
                  <a:srgbClr val="FF0000"/>
                </a:solidFill>
              </a:rPr>
              <a:t>Route</a:t>
            </a:r>
            <a:r>
              <a:rPr lang="en-US" altLang="ko-KR" sz="1600"/>
              <a:t>)</a:t>
            </a:r>
            <a:r>
              <a:rPr lang="ko-KR" altLang="en-US" sz="1600"/>
              <a:t>를 선택하고</a:t>
            </a:r>
            <a:r>
              <a:rPr lang="en-US" altLang="ko-KR" sz="1600"/>
              <a:t>, </a:t>
            </a:r>
            <a:r>
              <a:rPr lang="ko-KR" altLang="en-US" sz="1600"/>
              <a:t>패킷을 전달하는 것이 가장 핵심인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네트워크 </a:t>
            </a:r>
            <a:r>
              <a:rPr lang="ko-KR" altLang="en-US" sz="1600">
                <a:solidFill>
                  <a:srgbClr val="FF0000"/>
                </a:solidFill>
              </a:rPr>
              <a:t>라우팅 기능이 </a:t>
            </a:r>
            <a:r>
              <a:rPr lang="ko-KR" altLang="en-US" sz="1600"/>
              <a:t>이 계층에서 이루어집니다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네트워크 계층에서의 데이터 단위는 </a:t>
            </a:r>
            <a:r>
              <a:rPr lang="ko-KR" altLang="en-US" sz="1600">
                <a:solidFill>
                  <a:srgbClr val="FF0000"/>
                </a:solidFill>
              </a:rPr>
              <a:t>패킷</a:t>
            </a:r>
            <a:r>
              <a:rPr lang="ko-KR" altLang="en-US" sz="1600"/>
              <a:t>입니다</a:t>
            </a:r>
            <a:r>
              <a:rPr lang="en-US" altLang="ko-KR" sz="1600"/>
              <a:t>.</a:t>
            </a:r>
            <a:endParaRPr lang="ko-KR" altLang="en-US" sz="1400" dirty="0"/>
          </a:p>
        </p:txBody>
      </p:sp>
      <p:pic>
        <p:nvPicPr>
          <p:cNvPr id="9" name="_x234588336" descr="EMB00002ba03769">
            <a:extLst>
              <a:ext uri="{FF2B5EF4-FFF2-40B4-BE49-F238E27FC236}">
                <a16:creationId xmlns:a16="http://schemas.microsoft.com/office/drawing/2014/main" id="{CE6BEF59-EBE2-4C6F-9B86-31DB64F0A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3799075"/>
            <a:ext cx="8354831" cy="25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59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Layer 4. </a:t>
            </a:r>
            <a:r>
              <a:rPr lang="ko-KR" altLang="en-US"/>
              <a:t>전송 계층 </a:t>
            </a:r>
            <a:r>
              <a:rPr lang="en-US" altLang="ko-KR"/>
              <a:t>(Transport)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데이터를 전송하고 </a:t>
            </a:r>
            <a:r>
              <a:rPr lang="ko-KR" altLang="en-US" sz="1600">
                <a:solidFill>
                  <a:srgbClr val="FF0000"/>
                </a:solidFill>
              </a:rPr>
              <a:t>전송 속도를 조절</a:t>
            </a:r>
            <a:r>
              <a:rPr lang="ko-KR" altLang="en-US" sz="1600"/>
              <a:t>하며</a:t>
            </a:r>
            <a:r>
              <a:rPr lang="en-US" altLang="ko-KR" sz="1600"/>
              <a:t>, </a:t>
            </a:r>
            <a:r>
              <a:rPr lang="ko-KR" altLang="en-US" sz="1600">
                <a:solidFill>
                  <a:srgbClr val="FF0000"/>
                </a:solidFill>
              </a:rPr>
              <a:t>오류가 발생된 부분은 다시 맞춰주는</a:t>
            </a:r>
            <a:r>
              <a:rPr lang="ko-KR" altLang="en-US" sz="1600"/>
              <a:t>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전송 계층은 양 끝단의 사용자들이 </a:t>
            </a:r>
            <a:r>
              <a:rPr lang="ko-KR" altLang="en-US" sz="1600">
                <a:solidFill>
                  <a:srgbClr val="FF0000"/>
                </a:solidFill>
              </a:rPr>
              <a:t>신뢰성 있는 데이터를 </a:t>
            </a:r>
            <a:r>
              <a:rPr lang="ko-KR" altLang="en-US" sz="1600"/>
              <a:t>주고 받게 해주는 역할을 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보통 </a:t>
            </a:r>
            <a:r>
              <a:rPr lang="en-US" altLang="ko-KR" sz="1600">
                <a:solidFill>
                  <a:srgbClr val="FF0000"/>
                </a:solidFill>
              </a:rPr>
              <a:t>TCP </a:t>
            </a:r>
            <a:r>
              <a:rPr lang="ko-KR" altLang="en-US" sz="1600">
                <a:solidFill>
                  <a:srgbClr val="FF0000"/>
                </a:solidFill>
              </a:rPr>
              <a:t>프로토콜을 </a:t>
            </a:r>
            <a:r>
              <a:rPr lang="ko-KR" altLang="en-US" sz="1600"/>
              <a:t>주로 사용합니다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데이터를 전송 받은 경우</a:t>
            </a:r>
            <a:r>
              <a:rPr lang="en-US" altLang="ko-KR" sz="1600"/>
              <a:t>, </a:t>
            </a:r>
            <a:r>
              <a:rPr lang="ko-KR" altLang="en-US" sz="1600"/>
              <a:t>전송 계층에서 데이터를 합산하여 세션 계층으로 보내주게 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헤더에 송</a:t>
            </a:r>
            <a:r>
              <a:rPr lang="en-US" altLang="ko-KR" sz="1600"/>
              <a:t>/</a:t>
            </a:r>
            <a:r>
              <a:rPr lang="ko-KR" altLang="en-US" sz="1600"/>
              <a:t>수신지 </a:t>
            </a:r>
            <a:r>
              <a:rPr lang="ko-KR" altLang="en-US" sz="1600">
                <a:solidFill>
                  <a:srgbClr val="FF0000"/>
                </a:solidFill>
              </a:rPr>
              <a:t>포트 번호를 </a:t>
            </a:r>
            <a:r>
              <a:rPr lang="ko-KR" altLang="en-US" sz="1600"/>
              <a:t>포함하여 전달하는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데이터 전송 단위는 </a:t>
            </a:r>
            <a:r>
              <a:rPr lang="en-US" altLang="ko-KR" sz="1600">
                <a:solidFill>
                  <a:srgbClr val="FF0000"/>
                </a:solidFill>
              </a:rPr>
              <a:t>TCP</a:t>
            </a:r>
            <a:r>
              <a:rPr lang="ko-KR" altLang="en-US" sz="1600">
                <a:solidFill>
                  <a:srgbClr val="FF0000"/>
                </a:solidFill>
              </a:rPr>
              <a:t>는 </a:t>
            </a:r>
            <a:r>
              <a:rPr lang="en-US" altLang="ko-KR" sz="1600">
                <a:solidFill>
                  <a:srgbClr val="FF0000"/>
                </a:solidFill>
              </a:rPr>
              <a:t>Segment, UDP</a:t>
            </a:r>
            <a:r>
              <a:rPr lang="ko-KR" altLang="en-US" sz="1600">
                <a:solidFill>
                  <a:srgbClr val="FF0000"/>
                </a:solidFill>
              </a:rPr>
              <a:t>는 </a:t>
            </a:r>
            <a:r>
              <a:rPr lang="en-US" altLang="ko-KR" sz="1600">
                <a:solidFill>
                  <a:srgbClr val="FF0000"/>
                </a:solidFill>
              </a:rPr>
              <a:t>Datagram</a:t>
            </a:r>
            <a:r>
              <a:rPr lang="ko-KR" altLang="en-US" sz="1600"/>
              <a:t>이 됩니다</a:t>
            </a:r>
            <a:r>
              <a:rPr lang="en-US" altLang="ko-KR" sz="1600"/>
              <a:t>.</a:t>
            </a:r>
            <a:endParaRPr lang="ko-KR" altLang="en-US" sz="1200" dirty="0"/>
          </a:p>
        </p:txBody>
      </p:sp>
      <p:pic>
        <p:nvPicPr>
          <p:cNvPr id="11" name="_x390674720" descr="EMB0000205824f4">
            <a:extLst>
              <a:ext uri="{FF2B5EF4-FFF2-40B4-BE49-F238E27FC236}">
                <a16:creationId xmlns:a16="http://schemas.microsoft.com/office/drawing/2014/main" id="{1974376C-7703-45E1-8008-88534E45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72" y="3868616"/>
            <a:ext cx="8280008" cy="288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937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Layer 5. </a:t>
            </a:r>
            <a:r>
              <a:rPr lang="ko-KR" altLang="en-US"/>
              <a:t>세션 계층 </a:t>
            </a:r>
            <a:r>
              <a:rPr lang="en-US" altLang="ko-KR"/>
              <a:t>(Session)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네트워크 상 </a:t>
            </a:r>
            <a:r>
              <a:rPr lang="ko-KR" altLang="en-US" sz="1600">
                <a:solidFill>
                  <a:srgbClr val="FF0000"/>
                </a:solidFill>
              </a:rPr>
              <a:t>양쪽 연결을 관리하고 연결을 지속</a:t>
            </a:r>
            <a:r>
              <a:rPr lang="ko-KR" altLang="en-US" sz="1600"/>
              <a:t>시켜주는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응용 프로그램 계층 사이의 접속을 </a:t>
            </a:r>
            <a:r>
              <a:rPr lang="ko-KR" altLang="en-US" sz="1600">
                <a:solidFill>
                  <a:srgbClr val="FF0000"/>
                </a:solidFill>
              </a:rPr>
              <a:t>설정ㆍ유지ㆍ종료</a:t>
            </a:r>
            <a:r>
              <a:rPr lang="ko-KR" altLang="en-US" sz="1600"/>
              <a:t>시키는 역할을 합니다</a:t>
            </a:r>
            <a:r>
              <a:rPr lang="en-US" altLang="ko-KR" sz="160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세션을 만들고 유지하며 세션 종료</a:t>
            </a:r>
            <a:r>
              <a:rPr lang="en-US" altLang="ko-KR" sz="1600"/>
              <a:t>, </a:t>
            </a:r>
            <a:r>
              <a:rPr lang="ko-KR" altLang="en-US" sz="1600"/>
              <a:t>전송 중단 시 복구 기능이 있습니다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세션 계층에서 </a:t>
            </a:r>
            <a:r>
              <a:rPr lang="en-US" altLang="ko-KR" sz="1600"/>
              <a:t>TCP/IP </a:t>
            </a:r>
            <a:r>
              <a:rPr lang="ko-KR" altLang="en-US" sz="1600"/>
              <a:t>세션을 만들고 없애게 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통신하는 사용자들을 동기화하고 오류 복구를 진행합니다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통신 연결은 포트 기반으로 구성하여 연결됩니다</a:t>
            </a:r>
            <a:r>
              <a:rPr lang="en-US" altLang="ko-KR" sz="1600"/>
              <a:t>.</a:t>
            </a:r>
          </a:p>
        </p:txBody>
      </p:sp>
      <p:pic>
        <p:nvPicPr>
          <p:cNvPr id="9" name="_x390674800" descr="EMB0000205824fc">
            <a:extLst>
              <a:ext uri="{FF2B5EF4-FFF2-40B4-BE49-F238E27FC236}">
                <a16:creationId xmlns:a16="http://schemas.microsoft.com/office/drawing/2014/main" id="{362529E4-5D6D-4CEE-A2B0-DCD1AFEE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27" y="4083196"/>
            <a:ext cx="8354831" cy="26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6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Layer 6. </a:t>
            </a:r>
            <a:r>
              <a:rPr lang="ko-KR" altLang="en-US"/>
              <a:t>표현 계층 </a:t>
            </a:r>
            <a:r>
              <a:rPr lang="en-US" altLang="ko-KR"/>
              <a:t>(Presentation)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컴퓨터 시스템과 네트워크 사이에서 </a:t>
            </a:r>
            <a:r>
              <a:rPr lang="ko-KR" altLang="en-US" sz="1600">
                <a:solidFill>
                  <a:srgbClr val="FF0000"/>
                </a:solidFill>
              </a:rPr>
              <a:t>요구하는 포멧으로 맞춰주는 </a:t>
            </a:r>
            <a:r>
              <a:rPr lang="ko-KR" altLang="en-US" sz="1600"/>
              <a:t>기능을 담당합니다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응용 계층으로부터 전달 받거나 전송하는 </a:t>
            </a:r>
            <a:r>
              <a:rPr lang="ko-KR" altLang="en-US" sz="1600">
                <a:solidFill>
                  <a:srgbClr val="FF0000"/>
                </a:solidFill>
              </a:rPr>
              <a:t>데이터의 인코딩 및 디코딩</a:t>
            </a:r>
            <a:r>
              <a:rPr lang="ko-KR" altLang="en-US" sz="1600"/>
              <a:t>이 이루어지는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일종의 확장자라고 생각하면 되며</a:t>
            </a:r>
            <a:r>
              <a:rPr lang="en-US" altLang="ko-KR" sz="1600"/>
              <a:t>, </a:t>
            </a:r>
            <a:r>
              <a:rPr lang="ko-KR" altLang="en-US" sz="1600"/>
              <a:t>아래와 같은 </a:t>
            </a:r>
            <a:r>
              <a:rPr lang="en-US" altLang="ko-KR" sz="1600"/>
              <a:t>3</a:t>
            </a:r>
            <a:r>
              <a:rPr lang="ko-KR" altLang="en-US" sz="1600"/>
              <a:t>가지 기능을 갖고 있습니다</a:t>
            </a:r>
            <a:r>
              <a:rPr lang="en-US" altLang="ko-KR" sz="160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송신자에서 온 데이터를 해석하기 위한 응용 계층 데이터 부호화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수신자에서 데이터의 압축을 풀 수 있는 방식으로 된 데이터 압축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데이터의 암호화 및 복호화</a:t>
            </a:r>
            <a:endParaRPr lang="en-US" altLang="ko-KR" sz="1400"/>
          </a:p>
        </p:txBody>
      </p:sp>
      <p:pic>
        <p:nvPicPr>
          <p:cNvPr id="10" name="_x390674800" descr="EMB000020582500">
            <a:extLst>
              <a:ext uri="{FF2B5EF4-FFF2-40B4-BE49-F238E27FC236}">
                <a16:creationId xmlns:a16="http://schemas.microsoft.com/office/drawing/2014/main" id="{C0EFC0F1-166F-4763-AF28-7BF424604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99" y="3983129"/>
            <a:ext cx="7081155" cy="287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4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B7D96F-2642-412B-ABBF-888271F3191C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3" name="Group 8">
              <a:extLst>
                <a:ext uri="{FF2B5EF4-FFF2-40B4-BE49-F238E27FC236}">
                  <a16:creationId xmlns:a16="http://schemas.microsoft.com/office/drawing/2014/main" id="{67E71188-54F6-4EFB-96E8-76507525B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" name="AutoShape 9">
                <a:extLst>
                  <a:ext uri="{FF2B5EF4-FFF2-40B4-BE49-F238E27FC236}">
                    <a16:creationId xmlns:a16="http://schemas.microsoft.com/office/drawing/2014/main" id="{4EF8B2EB-8D65-4F5D-A814-C57594722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6" name="AutoShape 10">
                <a:extLst>
                  <a:ext uri="{FF2B5EF4-FFF2-40B4-BE49-F238E27FC236}">
                    <a16:creationId xmlns:a16="http://schemas.microsoft.com/office/drawing/2014/main" id="{FA8942BB-158D-4622-8BBB-7B4625BC4B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" name="모서리가 둥근 직사각형 8">
              <a:extLst>
                <a:ext uri="{FF2B5EF4-FFF2-40B4-BE49-F238E27FC236}">
                  <a16:creationId xmlns:a16="http://schemas.microsoft.com/office/drawing/2014/main" id="{566F0640-C3E3-455B-AD3F-ABFCCBAB8445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OSI 7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계층별 특징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C68CE1D-EC87-425E-8444-290556EB433D}"/>
              </a:ext>
            </a:extLst>
          </p:cNvPr>
          <p:cNvSpPr txBox="1"/>
          <p:nvPr/>
        </p:nvSpPr>
        <p:spPr>
          <a:xfrm>
            <a:off x="886691" y="1902806"/>
            <a:ext cx="113053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Layer 7. </a:t>
            </a:r>
            <a:r>
              <a:rPr lang="ko-KR" altLang="en-US"/>
              <a:t>응용 계층 </a:t>
            </a:r>
            <a:r>
              <a:rPr lang="en-US" altLang="ko-KR"/>
              <a:t>(Application)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rgbClr val="FF0000"/>
                </a:solidFill>
              </a:rPr>
              <a:t>사용자</a:t>
            </a:r>
            <a:r>
              <a:rPr lang="ko-KR" altLang="en-US" sz="1600"/>
              <a:t> 또는 애플리케이션이 </a:t>
            </a:r>
            <a:r>
              <a:rPr lang="ko-KR" altLang="en-US" sz="1600">
                <a:solidFill>
                  <a:srgbClr val="FF0000"/>
                </a:solidFill>
              </a:rPr>
              <a:t>네트워크에 접근할 </a:t>
            </a:r>
            <a:r>
              <a:rPr lang="ko-KR" altLang="en-US" sz="1600"/>
              <a:t>수 있도록 해주는 역할을 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사용자를 위한 인터페이스를 지원합니다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사용자에게 보이는 유일한 계층입니다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메일 전송</a:t>
            </a:r>
            <a:r>
              <a:rPr lang="en-US" altLang="ko-KR" sz="1600"/>
              <a:t>, </a:t>
            </a:r>
            <a:r>
              <a:rPr lang="ko-KR" altLang="en-US" sz="1600"/>
              <a:t>인터넷 접속 등의 작업을 수행할 수 있습니다</a:t>
            </a:r>
            <a:r>
              <a:rPr lang="en-US" altLang="ko-KR" sz="160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응용 서비스나 프로세스가 바로 응용 계층에서 동작합니다</a:t>
            </a:r>
            <a:r>
              <a:rPr lang="en-US" altLang="ko-KR" sz="1600"/>
              <a:t>.</a:t>
            </a:r>
            <a:endParaRPr lang="en-US" altLang="ko-KR" sz="1200"/>
          </a:p>
        </p:txBody>
      </p:sp>
      <p:pic>
        <p:nvPicPr>
          <p:cNvPr id="9" name="_x390631184" descr="EMB000020582504">
            <a:extLst>
              <a:ext uri="{FF2B5EF4-FFF2-40B4-BE49-F238E27FC236}">
                <a16:creationId xmlns:a16="http://schemas.microsoft.com/office/drawing/2014/main" id="{12531234-05CA-45A9-B80E-0C1B6684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303" y="3658766"/>
            <a:ext cx="8186938" cy="319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02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96B1C96-F3CB-4FC6-B1D0-797BA177B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50813"/>
              </p:ext>
            </p:extLst>
          </p:nvPr>
        </p:nvGraphicFramePr>
        <p:xfrm>
          <a:off x="1880221" y="2532428"/>
          <a:ext cx="8498850" cy="381642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06937">
                  <a:extLst>
                    <a:ext uri="{9D8B030D-6E8A-4147-A177-3AD203B41FA5}">
                      <a16:colId xmlns:a16="http://schemas.microsoft.com/office/drawing/2014/main" val="800036942"/>
                    </a:ext>
                  </a:extLst>
                </a:gridCol>
                <a:gridCol w="976057">
                  <a:extLst>
                    <a:ext uri="{9D8B030D-6E8A-4147-A177-3AD203B41FA5}">
                      <a16:colId xmlns:a16="http://schemas.microsoft.com/office/drawing/2014/main" val="1288406977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2861882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1798223587"/>
                    </a:ext>
                  </a:extLst>
                </a:gridCol>
                <a:gridCol w="1299001">
                  <a:extLst>
                    <a:ext uri="{9D8B030D-6E8A-4147-A177-3AD203B41FA5}">
                      <a16:colId xmlns:a16="http://schemas.microsoft.com/office/drawing/2014/main" val="3202577605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60303724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96518241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467027275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85522670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4396516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096476360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4277435460"/>
                    </a:ext>
                  </a:extLst>
                </a:gridCol>
              </a:tblGrid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Layer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OSI 7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TCP/IP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계층별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보안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46024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Telnet, FTP, SMTP, DNS, SNMP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S/MIME, PGP, SSH, Kerberos, SET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370926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프리젠테이션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308"/>
                  </a:ext>
                </a:extLst>
              </a:tr>
              <a:tr h="398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10341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Segments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TCP, UDP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SSL, TLS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474943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Packets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인터넷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IP, ICMP, ARP, RARP, IGMP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IPSec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04479"/>
                  </a:ext>
                </a:extLst>
              </a:tr>
              <a:tr h="410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링크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 인터페이스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Ethernet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Token Ring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 Relay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ATM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PPTP, L2TP, L2F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59668491"/>
                  </a:ext>
                </a:extLst>
              </a:tr>
              <a:tr h="554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Bits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물리적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917629"/>
                  </a:ext>
                </a:extLst>
              </a:tr>
            </a:tbl>
          </a:graphicData>
        </a:graphic>
      </p:graphicFrame>
      <p:sp>
        <p:nvSpPr>
          <p:cNvPr id="10" name="object 7">
            <a:extLst>
              <a:ext uri="{FF2B5EF4-FFF2-40B4-BE49-F238E27FC236}">
                <a16:creationId xmlns:a16="http://schemas.microsoft.com/office/drawing/2014/main" id="{48AA80EC-575B-4C26-ACC7-74F68A1F6C85}"/>
              </a:ext>
            </a:extLst>
          </p:cNvPr>
          <p:cNvSpPr txBox="1"/>
          <p:nvPr/>
        </p:nvSpPr>
        <p:spPr>
          <a:xfrm>
            <a:off x="1989642" y="1695963"/>
            <a:ext cx="8280009" cy="36270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: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실질적인 통신을 위해 사용되는 표준 프로토콜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AF3050-6BF3-4A78-B7E4-BBBEB7DD1CC9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376820-1ABE-4D75-80A9-0A3E4B15F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2" name="AutoShape 9">
                <a:extLst>
                  <a:ext uri="{FF2B5EF4-FFF2-40B4-BE49-F238E27FC236}">
                    <a16:creationId xmlns:a16="http://schemas.microsoft.com/office/drawing/2014/main" id="{30EF4479-6F03-4F85-B0E1-7B9AC14B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4" name="AutoShape 10">
                <a:extLst>
                  <a:ext uri="{FF2B5EF4-FFF2-40B4-BE49-F238E27FC236}">
                    <a16:creationId xmlns:a16="http://schemas.microsoft.com/office/drawing/2014/main" id="{71E96CB9-8B29-4104-8377-949C02EB6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55942A00-FD5B-48AE-B483-B32618F48BF4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12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7" name="object 7"/>
          <p:cNvSpPr txBox="1"/>
          <p:nvPr/>
        </p:nvSpPr>
        <p:spPr>
          <a:xfrm>
            <a:off x="1995079" y="1870336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계층별 특징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인터넷 계층 프로토콜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)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구조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6D3B18E-9AF4-44A2-9D5D-5CE9F5B641E7}"/>
              </a:ext>
            </a:extLst>
          </p:cNvPr>
          <p:cNvGraphicFramePr>
            <a:graphicFrameLocks noGrp="1"/>
          </p:cNvGraphicFramePr>
          <p:nvPr/>
        </p:nvGraphicFramePr>
        <p:xfrm>
          <a:off x="1989641" y="2508811"/>
          <a:ext cx="8212718" cy="3982347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795013">
                  <a:extLst>
                    <a:ext uri="{9D8B030D-6E8A-4147-A177-3AD203B41FA5}">
                      <a16:colId xmlns:a16="http://schemas.microsoft.com/office/drawing/2014/main" val="1133112875"/>
                    </a:ext>
                  </a:extLst>
                </a:gridCol>
                <a:gridCol w="4417705">
                  <a:extLst>
                    <a:ext uri="{9D8B030D-6E8A-4147-A177-3AD203B41FA5}">
                      <a16:colId xmlns:a16="http://schemas.microsoft.com/office/drawing/2014/main" val="2373298720"/>
                    </a:ext>
                  </a:extLst>
                </a:gridCol>
              </a:tblGrid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프로토콜 종류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40818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IP(Internet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비 연결형 데이터 전달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72373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ICMP(Internet Control Message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호스트나 라우터의 상황 및 오류에 대한 정보 전달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12411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OSPF(Open Shortest Path First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동일한 시스템 내에 있는 라우터 간에 라우팅 정보 전달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5000068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RIP(Routing Information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동일한 시스템 내에 있는 라우터 간에 라우팅 정보 전달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721786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BGP(Border Gateway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10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상이한 시스템의 경계에 있는 라우터 간에 라우팅 정보 전달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751043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IDRP(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InterDomain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Rouuting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상이한 시스템에 있는 라우터 간에 라우팅 정보 전달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338028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IGMP(internet Group Management Protocol)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멀티캐스팅 지원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646273"/>
                  </a:ext>
                </a:extLst>
              </a:tr>
              <a:tr h="442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ARP(Address Resolution Protocol)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주소를 이더넷 주소로 변환 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9468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52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855CD3-A1F2-42D2-9C8F-D19D7DC2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55" y="2036675"/>
            <a:ext cx="5190964" cy="4195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6B5A1-1053-444D-A96B-2EC832633438}"/>
              </a:ext>
            </a:extLst>
          </p:cNvPr>
          <p:cNvSpPr txBox="1"/>
          <p:nvPr/>
        </p:nvSpPr>
        <p:spPr>
          <a:xfrm>
            <a:off x="4833257" y="1353217"/>
            <a:ext cx="347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연결형 전송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98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1"/>
          <p:cNvSpPr>
            <a:spLocks noChangeArrowheads="1"/>
          </p:cNvSpPr>
          <p:nvPr/>
        </p:nvSpPr>
        <p:spPr bwMode="auto">
          <a:xfrm>
            <a:off x="1847528" y="2636912"/>
            <a:ext cx="8712968" cy="1656184"/>
          </a:xfrm>
          <a:prstGeom prst="rect">
            <a:avLst/>
          </a:prstGeom>
          <a:solidFill>
            <a:srgbClr val="00519A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457200">
              <a:spcBef>
                <a:spcPct val="0"/>
              </a:spcBef>
            </a:pPr>
            <a:endParaRPr lang="ko-KR" altLang="en-US" dirty="0">
              <a:solidFill>
                <a:prstClr val="black"/>
              </a:solidFill>
              <a:ea typeface="MS PGothic" pitchFamily="34" charset="-128"/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1847529" y="3068961"/>
            <a:ext cx="8748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spc="-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제 </a:t>
            </a:r>
            <a:r>
              <a:rPr lang="en-US" altLang="ko-KR" sz="3200" b="1" spc="-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3200" b="1" spc="-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  <a:r>
              <a:rPr lang="en-US" altLang="ko-KR" sz="3200" b="1" spc="-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3200" b="1" spc="-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보안</a:t>
            </a:r>
            <a:endParaRPr lang="en-US" altLang="ko-KR" sz="3200" b="1" spc="-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5586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65FF3D-05C9-4A1B-8FFE-2CE558F1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11" y="2151550"/>
            <a:ext cx="6057469" cy="3627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5A636-E813-43A4-A87D-CDF93B84E7D5}"/>
              </a:ext>
            </a:extLst>
          </p:cNvPr>
          <p:cNvSpPr txBox="1"/>
          <p:nvPr/>
        </p:nvSpPr>
        <p:spPr>
          <a:xfrm>
            <a:off x="1571502" y="2568487"/>
            <a:ext cx="45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관리자에 의해 </a:t>
            </a:r>
            <a:r>
              <a:rPr lang="en-US" altLang="ko-KR" dirty="0"/>
              <a:t>Routing Table</a:t>
            </a:r>
            <a:r>
              <a:rPr lang="ko-KR" altLang="en-US" dirty="0"/>
              <a:t>이 유지</a:t>
            </a:r>
            <a:r>
              <a:rPr lang="en-US" altLang="ko-KR" dirty="0"/>
              <a:t>/</a:t>
            </a:r>
            <a:r>
              <a:rPr lang="ko-KR" altLang="en-US" dirty="0"/>
              <a:t>관리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EDE9A-C0D8-438B-92EA-35F89A276DB4}"/>
              </a:ext>
            </a:extLst>
          </p:cNvPr>
          <p:cNvSpPr txBox="1"/>
          <p:nvPr/>
        </p:nvSpPr>
        <p:spPr>
          <a:xfrm>
            <a:off x="8129587" y="2568487"/>
            <a:ext cx="452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라우팅 프로토콜에 의해 자동으로 구성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0478E3-1F9E-49BA-8028-7E7D9B72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8" y="3724088"/>
            <a:ext cx="3946036" cy="1641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FAD39-E156-4C54-B5E2-298F27B4266A}"/>
              </a:ext>
            </a:extLst>
          </p:cNvPr>
          <p:cNvSpPr txBox="1"/>
          <p:nvPr/>
        </p:nvSpPr>
        <p:spPr>
          <a:xfrm>
            <a:off x="427147" y="5568821"/>
            <a:ext cx="5618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AS(</a:t>
            </a:r>
            <a:r>
              <a:rPr lang="en-US" altLang="ko-KR" dirty="0" err="1"/>
              <a:t>Autonomius</a:t>
            </a:r>
            <a:r>
              <a:rPr lang="en-US" altLang="ko-KR" dirty="0"/>
              <a:t> System) ? </a:t>
            </a:r>
          </a:p>
          <a:p>
            <a:r>
              <a:rPr lang="ko-KR" altLang="en-US" sz="1600" dirty="0"/>
              <a:t>하나의 그룹</a:t>
            </a:r>
            <a:r>
              <a:rPr lang="en-US" altLang="ko-KR" sz="1600" dirty="0"/>
              <a:t>/</a:t>
            </a:r>
            <a:r>
              <a:rPr lang="ko-KR" altLang="en-US" sz="1600" dirty="0"/>
              <a:t>기관</a:t>
            </a:r>
            <a:r>
              <a:rPr lang="en-US" altLang="ko-KR" sz="1600" dirty="0"/>
              <a:t>/</a:t>
            </a:r>
            <a:r>
              <a:rPr lang="ko-KR" altLang="en-US" sz="1600" dirty="0"/>
              <a:t>회사 같이 동일한 라우팅 정책으로 하나의 관리자에 의해 운영되는 네트워크</a:t>
            </a:r>
          </a:p>
        </p:txBody>
      </p:sp>
    </p:spTree>
    <p:extLst>
      <p:ext uri="{BB962C8B-B14F-4D97-AF65-F5344CB8AC3E}">
        <p14:creationId xmlns:p14="http://schemas.microsoft.com/office/powerpoint/2010/main" val="2885178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5318B-0F8B-48B8-B578-EFF637E51356}"/>
              </a:ext>
            </a:extLst>
          </p:cNvPr>
          <p:cNvSpPr txBox="1"/>
          <p:nvPr/>
        </p:nvSpPr>
        <p:spPr>
          <a:xfrm>
            <a:off x="1406292" y="1152219"/>
            <a:ext cx="3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 Vector algorithm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1025B9-A391-4F1C-B67D-3AFAFC40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879" y="3598025"/>
            <a:ext cx="6296904" cy="24292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7A86DA-F379-420D-85A1-8A0FE349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79" y="2044283"/>
            <a:ext cx="4209447" cy="131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7AD1FD-CE52-4889-9995-C2B0340AE205}"/>
              </a:ext>
            </a:extLst>
          </p:cNvPr>
          <p:cNvSpPr txBox="1"/>
          <p:nvPr/>
        </p:nvSpPr>
        <p:spPr>
          <a:xfrm>
            <a:off x="2574757" y="1695795"/>
            <a:ext cx="420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 err="1">
                <a:solidFill>
                  <a:srgbClr val="555555"/>
                </a:solidFill>
                <a:effectLst/>
                <a:latin typeface="Apple SD Gothic Neo"/>
              </a:rPr>
              <a:t>벨만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 SD Gothic Neo"/>
              </a:rPr>
              <a:t>-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 SD Gothic Neo"/>
              </a:rPr>
              <a:t>포드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 SD Gothic Neo"/>
              </a:rPr>
              <a:t>(Bellman-Ford, BF)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 SD Gothic Neo"/>
              </a:rPr>
              <a:t>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320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05065-8D60-4385-B289-94B9A6AF1E34}"/>
              </a:ext>
            </a:extLst>
          </p:cNvPr>
          <p:cNvSpPr txBox="1"/>
          <p:nvPr/>
        </p:nvSpPr>
        <p:spPr>
          <a:xfrm>
            <a:off x="1406292" y="1152219"/>
            <a:ext cx="3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 Vector algorithm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C0725E-1959-44EC-AB2C-80F890E7B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84" y="2058972"/>
            <a:ext cx="7706801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3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A05065-8D60-4385-B289-94B9A6AF1E34}"/>
              </a:ext>
            </a:extLst>
          </p:cNvPr>
          <p:cNvSpPr txBox="1"/>
          <p:nvPr/>
        </p:nvSpPr>
        <p:spPr>
          <a:xfrm>
            <a:off x="1406292" y="1152219"/>
            <a:ext cx="349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Distance Vector algorithm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AD0319-75AC-4C29-9D2E-9F8D8866F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61" y="1800456"/>
            <a:ext cx="7687748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58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8071A7-B282-4EB5-A909-4DAD24CB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695" y="2000705"/>
            <a:ext cx="790685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0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45BB96-975A-4C63-8D93-40DAED24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59" y="795647"/>
            <a:ext cx="4895078" cy="19747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D64299-D5D3-4D81-A40B-585C687B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59" y="2770434"/>
            <a:ext cx="4895078" cy="19091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B721EC-89CB-4FBA-B899-E0D0723A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359" y="4681817"/>
            <a:ext cx="4895078" cy="1972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3FF3D-9F29-4DED-909F-BBE3FC70E22D}"/>
              </a:ext>
            </a:extLst>
          </p:cNvPr>
          <p:cNvSpPr txBox="1"/>
          <p:nvPr/>
        </p:nvSpPr>
        <p:spPr>
          <a:xfrm>
            <a:off x="276726" y="1496291"/>
            <a:ext cx="46381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RIP(</a:t>
            </a:r>
            <a:r>
              <a:rPr lang="en-US" altLang="ko-KR" b="1" i="0" dirty="0">
                <a:solidFill>
                  <a:srgbClr val="212529"/>
                </a:solidFill>
                <a:effectLst/>
                <a:latin typeface="-apple-system"/>
              </a:rPr>
              <a:t>Routing Information Protocol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최소 </a:t>
            </a:r>
            <a:r>
              <a:rPr lang="en-US" altLang="ko-KR" sz="1600" dirty="0">
                <a:solidFill>
                  <a:srgbClr val="FF0000"/>
                </a:solidFill>
              </a:rPr>
              <a:t>Hop count</a:t>
            </a:r>
            <a:r>
              <a:rPr lang="ko-KR" altLang="en-US" sz="1600" dirty="0"/>
              <a:t>를 파악하여 라우팅하는 프로토콜이다</a:t>
            </a:r>
            <a:r>
              <a:rPr lang="en-US" altLang="ko-KR" sz="1600" dirty="0"/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최단거리 즉</a:t>
            </a:r>
            <a:r>
              <a:rPr lang="en-US" altLang="ko-KR" sz="1600" dirty="0"/>
              <a:t>, Hop count</a:t>
            </a:r>
            <a:r>
              <a:rPr lang="ko-KR" altLang="en-US" sz="1600" dirty="0"/>
              <a:t>가 적은 경로를 택하여 라우팅하는 프로토콜로 </a:t>
            </a:r>
            <a:r>
              <a:rPr lang="en-US" altLang="ko-KR" sz="1600" dirty="0"/>
              <a:t>Routing Table</a:t>
            </a:r>
            <a:r>
              <a:rPr lang="ko-KR" altLang="en-US" sz="1600" dirty="0"/>
              <a:t>에 인접 라우터 정보를 저장하여 경로를 결정한다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라우터의 메모리를 적게 사용하며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 30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초마다 라우팅 정보를 업데이트 한다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RIP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는 단순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Hop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을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count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하여 경로를 결정하기 때문에 경로의 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네트워크 속도는 판단하지 않는다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비효율적인 경로로 패킷을 전달할 가능성이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네트워크 변화에 대처하는 시간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컨버전스 타임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이 느리다는 단점이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70230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95FCFE-7920-49F3-AEF1-051C00521DB0}"/>
              </a:ext>
            </a:extLst>
          </p:cNvPr>
          <p:cNvSpPr txBox="1"/>
          <p:nvPr/>
        </p:nvSpPr>
        <p:spPr>
          <a:xfrm>
            <a:off x="711199" y="1075267"/>
            <a:ext cx="106002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Ipsec</a:t>
            </a:r>
            <a:r>
              <a:rPr lang="en-US" altLang="ko-KR" dirty="0"/>
              <a:t> : network(Internet) layer</a:t>
            </a:r>
            <a:r>
              <a:rPr lang="ko-KR" altLang="en-US" dirty="0"/>
              <a:t>에서 </a:t>
            </a:r>
            <a:r>
              <a:rPr lang="en-US" altLang="ko-KR" dirty="0"/>
              <a:t>IP </a:t>
            </a:r>
            <a:r>
              <a:rPr lang="ko-KR" altLang="en-US" dirty="0"/>
              <a:t>패킷을 보호하기 위해서 만들어진 프로토콜들의 모음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Confidentiality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암호화를 통해 </a:t>
            </a:r>
            <a:r>
              <a:rPr lang="ko-KR" altLang="en-US" dirty="0">
                <a:solidFill>
                  <a:srgbClr val="FF0000"/>
                </a:solidFill>
              </a:rPr>
              <a:t>기밀성</a:t>
            </a:r>
            <a:r>
              <a:rPr lang="ko-KR" altLang="en-US" dirty="0"/>
              <a:t>을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2) Integrity</a:t>
            </a:r>
          </a:p>
          <a:p>
            <a:r>
              <a:rPr lang="en-US" altLang="ko-KR" dirty="0"/>
              <a:t> - HMAC</a:t>
            </a:r>
            <a:r>
              <a:rPr lang="ko-KR" altLang="en-US" dirty="0"/>
              <a:t>을 통해 </a:t>
            </a:r>
            <a:r>
              <a:rPr lang="ko-KR" altLang="en-US" dirty="0">
                <a:solidFill>
                  <a:srgbClr val="FF0000"/>
                </a:solidFill>
              </a:rPr>
              <a:t>무결성</a:t>
            </a:r>
            <a:r>
              <a:rPr lang="ko-KR" altLang="en-US" dirty="0"/>
              <a:t>을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Origin Authentication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올바른 송신자로부터 온 것인지를 확인하는 </a:t>
            </a:r>
            <a:r>
              <a:rPr lang="ko-KR" altLang="en-US" dirty="0">
                <a:solidFill>
                  <a:srgbClr val="FF0000"/>
                </a:solidFill>
              </a:rPr>
              <a:t>송신자 인증</a:t>
            </a:r>
            <a:r>
              <a:rPr lang="ko-KR" altLang="en-US" dirty="0"/>
              <a:t>을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4) Anti-replay protection</a:t>
            </a:r>
          </a:p>
          <a:p>
            <a:r>
              <a:rPr lang="en-US" altLang="ko-KR" dirty="0"/>
              <a:t> - Sequence number </a:t>
            </a:r>
            <a:r>
              <a:rPr lang="ko-KR" altLang="en-US" dirty="0"/>
              <a:t>를 통해 재전송 공격</a:t>
            </a:r>
            <a:r>
              <a:rPr lang="en-US" altLang="ko-KR" dirty="0"/>
              <a:t>(replay attack)</a:t>
            </a:r>
            <a:r>
              <a:rPr lang="ko-KR" altLang="en-US" dirty="0"/>
              <a:t>을 막아준다</a:t>
            </a:r>
            <a:r>
              <a:rPr lang="en-US" altLang="ko-KR" dirty="0"/>
              <a:t>. – </a:t>
            </a:r>
            <a:r>
              <a:rPr lang="en-US" altLang="ko-KR" dirty="0">
                <a:solidFill>
                  <a:srgbClr val="FF0000"/>
                </a:solidFill>
              </a:rPr>
              <a:t>anti replay attack</a:t>
            </a:r>
          </a:p>
          <a:p>
            <a:endParaRPr lang="en-US" altLang="ko-KR" dirty="0"/>
          </a:p>
          <a:p>
            <a:r>
              <a:rPr lang="en-US" altLang="ko-KR" dirty="0"/>
              <a:t>5) Access control</a:t>
            </a:r>
          </a:p>
          <a:p>
            <a:r>
              <a:rPr lang="en-US" altLang="ko-KR" dirty="0"/>
              <a:t> - </a:t>
            </a:r>
            <a:r>
              <a:rPr lang="ko-KR" altLang="en-US" dirty="0">
                <a:solidFill>
                  <a:srgbClr val="FF0000"/>
                </a:solidFill>
              </a:rPr>
              <a:t>보안정책</a:t>
            </a:r>
            <a:r>
              <a:rPr lang="en-US" altLang="ko-KR" dirty="0">
                <a:solidFill>
                  <a:srgbClr val="FF0000"/>
                </a:solidFill>
              </a:rPr>
              <a:t>(SP)</a:t>
            </a:r>
            <a:r>
              <a:rPr lang="ko-KR" altLang="en-US" dirty="0"/>
              <a:t>로 </a:t>
            </a:r>
            <a:r>
              <a:rPr lang="ko-KR" altLang="en-US" dirty="0">
                <a:solidFill>
                  <a:srgbClr val="FF0000"/>
                </a:solidFill>
              </a:rPr>
              <a:t>패킷 접근 제어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6) Limited Traffic Flow Confidentiality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패킷의 출발지와 도착지 정보를 제한적으로 </a:t>
            </a:r>
            <a:r>
              <a:rPr lang="ko-KR" altLang="en-US" dirty="0">
                <a:solidFill>
                  <a:srgbClr val="FF0000"/>
                </a:solidFill>
              </a:rPr>
              <a:t>암호화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5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ACC44-62DB-416B-A51C-C97010A7C527}"/>
              </a:ext>
            </a:extLst>
          </p:cNvPr>
          <p:cNvSpPr txBox="1"/>
          <p:nvPr/>
        </p:nvSpPr>
        <p:spPr>
          <a:xfrm>
            <a:off x="973667" y="1168399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AH </a:t>
            </a:r>
            <a:r>
              <a:rPr lang="ko-KR" altLang="en-US"/>
              <a:t>프로토콜 </a:t>
            </a:r>
            <a:r>
              <a:rPr lang="en-US" altLang="ko-KR"/>
              <a:t>(Authentication Header </a:t>
            </a:r>
            <a:r>
              <a:rPr lang="ko-KR" altLang="en-US"/>
              <a:t>프로토콜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5EBDB7-7CBA-4B39-A928-34FB3BFC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96" y="1800754"/>
            <a:ext cx="524827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560A1A-0E31-47A8-A9C2-3B26AEDE6623}"/>
              </a:ext>
            </a:extLst>
          </p:cNvPr>
          <p:cNvSpPr txBox="1"/>
          <p:nvPr/>
        </p:nvSpPr>
        <p:spPr>
          <a:xfrm>
            <a:off x="973667" y="4250266"/>
            <a:ext cx="1033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Next Header : </a:t>
            </a:r>
            <a:r>
              <a:rPr lang="ko-KR" altLang="en-US" dirty="0"/>
              <a:t>프로토콜의 종류를 식별</a:t>
            </a:r>
          </a:p>
          <a:p>
            <a:r>
              <a:rPr lang="en-US" altLang="ko-KR" dirty="0"/>
              <a:t>Payload length : AH </a:t>
            </a:r>
            <a:r>
              <a:rPr lang="ko-KR" altLang="en-US" dirty="0"/>
              <a:t>패킷의 사이즈</a:t>
            </a:r>
          </a:p>
          <a:p>
            <a:r>
              <a:rPr lang="en-US" altLang="ko-KR" dirty="0"/>
              <a:t>Reserved : </a:t>
            </a:r>
            <a:r>
              <a:rPr lang="ko-KR" altLang="en-US" dirty="0"/>
              <a:t>나중에 사용될 것을 위한 잉여자리 </a:t>
            </a:r>
            <a:r>
              <a:rPr lang="en-US" altLang="ko-KR" dirty="0"/>
              <a:t>(0</a:t>
            </a:r>
            <a:r>
              <a:rPr lang="ko-KR" altLang="en-US" dirty="0"/>
              <a:t>으로 </a:t>
            </a:r>
            <a:r>
              <a:rPr lang="ko-KR" altLang="en-US" dirty="0" err="1"/>
              <a:t>채워짐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SPI(Security Parameters Index) : </a:t>
            </a:r>
            <a:r>
              <a:rPr lang="ko-KR" altLang="en-US" dirty="0"/>
              <a:t>패킷 처리를 위한 </a:t>
            </a:r>
            <a:r>
              <a:rPr lang="en-US" altLang="ko-KR" dirty="0"/>
              <a:t>SA </a:t>
            </a:r>
            <a:r>
              <a:rPr lang="ko-KR" altLang="en-US" dirty="0"/>
              <a:t>정보를 찾을 때 </a:t>
            </a:r>
            <a:r>
              <a:rPr lang="en-US" altLang="ko-KR" dirty="0"/>
              <a:t>parameters</a:t>
            </a:r>
            <a:r>
              <a:rPr lang="ko-KR" altLang="en-US" dirty="0"/>
              <a:t>로 활용됨</a:t>
            </a:r>
          </a:p>
          <a:p>
            <a:r>
              <a:rPr lang="en-US" altLang="ko-KR" dirty="0"/>
              <a:t>Sequence </a:t>
            </a:r>
            <a:r>
              <a:rPr lang="en-US" altLang="ko-KR" dirty="0" err="1"/>
              <a:t>Nuber</a:t>
            </a:r>
            <a:r>
              <a:rPr lang="en-US" altLang="ko-KR" dirty="0"/>
              <a:t> Field : </a:t>
            </a:r>
            <a:r>
              <a:rPr lang="en-US" altLang="ko-KR" dirty="0">
                <a:solidFill>
                  <a:srgbClr val="FF0000"/>
                </a:solidFill>
              </a:rPr>
              <a:t>Sequence number</a:t>
            </a:r>
            <a:r>
              <a:rPr lang="ko-KR" altLang="en-US" dirty="0"/>
              <a:t>를 담음</a:t>
            </a:r>
          </a:p>
          <a:p>
            <a:r>
              <a:rPr lang="en-US" altLang="ko-KR" dirty="0"/>
              <a:t>Authentication Data : </a:t>
            </a:r>
            <a:r>
              <a:rPr lang="ko-KR" altLang="en-US" dirty="0">
                <a:solidFill>
                  <a:srgbClr val="FF0000"/>
                </a:solidFill>
              </a:rPr>
              <a:t>데이터 인증에 </a:t>
            </a:r>
            <a:r>
              <a:rPr lang="ko-KR" altLang="en-US" dirty="0"/>
              <a:t>필요한 정보를 담음</a:t>
            </a:r>
            <a:r>
              <a:rPr lang="en-US" altLang="ko-KR" dirty="0"/>
              <a:t>. (</a:t>
            </a:r>
            <a:r>
              <a:rPr lang="en-US" altLang="ko-KR" dirty="0">
                <a:solidFill>
                  <a:srgbClr val="FF0000"/>
                </a:solidFill>
              </a:rPr>
              <a:t>HMAC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5FCD-A1BD-479B-8286-4C39EC04355F}"/>
              </a:ext>
            </a:extLst>
          </p:cNvPr>
          <p:cNvSpPr txBox="1"/>
          <p:nvPr/>
        </p:nvSpPr>
        <p:spPr>
          <a:xfrm>
            <a:off x="8729133" y="1800754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무결성 보장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송신자 인증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r>
              <a:rPr lang="en-US" altLang="ko-KR" dirty="0"/>
              <a:t>replay attack </a:t>
            </a:r>
            <a:r>
              <a:rPr lang="ko-KR" altLang="en-US" dirty="0"/>
              <a:t>방지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5C3D3E6-D9DE-40F0-8D1C-F78760A7B37B}"/>
              </a:ext>
            </a:extLst>
          </p:cNvPr>
          <p:cNvCxnSpPr/>
          <p:nvPr/>
        </p:nvCxnSpPr>
        <p:spPr>
          <a:xfrm flipV="1">
            <a:off x="7416271" y="2133600"/>
            <a:ext cx="1202796" cy="364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E6B807-A4AB-46CF-84DE-8B9E0BF83D10}"/>
              </a:ext>
            </a:extLst>
          </p:cNvPr>
          <p:cNvCxnSpPr/>
          <p:nvPr/>
        </p:nvCxnSpPr>
        <p:spPr>
          <a:xfrm flipV="1">
            <a:off x="5477933" y="2853267"/>
            <a:ext cx="3251200" cy="2597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5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ACC44-62DB-416B-A51C-C97010A7C527}"/>
              </a:ext>
            </a:extLst>
          </p:cNvPr>
          <p:cNvSpPr txBox="1"/>
          <p:nvPr/>
        </p:nvSpPr>
        <p:spPr>
          <a:xfrm>
            <a:off x="973667" y="1168399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 </a:t>
            </a:r>
            <a:r>
              <a:rPr lang="ko-KR" altLang="en-US" dirty="0"/>
              <a:t>프로토콜 </a:t>
            </a:r>
            <a:r>
              <a:rPr lang="en-US" altLang="ko-KR" dirty="0"/>
              <a:t>(Encapsulated Security Payload </a:t>
            </a:r>
            <a:r>
              <a:rPr lang="ko-KR" altLang="en-US" dirty="0"/>
              <a:t>프로토콜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0A1A-0E31-47A8-A9C2-3B26AEDE6623}"/>
              </a:ext>
            </a:extLst>
          </p:cNvPr>
          <p:cNvSpPr txBox="1"/>
          <p:nvPr/>
        </p:nvSpPr>
        <p:spPr>
          <a:xfrm>
            <a:off x="973667" y="3942609"/>
            <a:ext cx="1033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 : </a:t>
            </a:r>
            <a:r>
              <a:rPr lang="ko-KR" altLang="en-US" dirty="0"/>
              <a:t>패킷 처리를 위한 </a:t>
            </a:r>
            <a:r>
              <a:rPr lang="en-US" altLang="ko-KR" dirty="0"/>
              <a:t>SA(Security Association) </a:t>
            </a:r>
            <a:r>
              <a:rPr lang="ko-KR" altLang="en-US" dirty="0"/>
              <a:t>정보를 찾을 때 </a:t>
            </a:r>
            <a:r>
              <a:rPr lang="en-US" altLang="ko-KR" dirty="0"/>
              <a:t> Index</a:t>
            </a:r>
            <a:r>
              <a:rPr lang="ko-KR" altLang="en-US" dirty="0"/>
              <a:t>로 활용됨</a:t>
            </a:r>
          </a:p>
          <a:p>
            <a:r>
              <a:rPr lang="en-US" altLang="ko-KR" dirty="0"/>
              <a:t>Sequence number : Sequence number</a:t>
            </a:r>
            <a:r>
              <a:rPr lang="ko-KR" altLang="en-US" dirty="0"/>
              <a:t>를 담음</a:t>
            </a:r>
          </a:p>
          <a:p>
            <a:r>
              <a:rPr lang="en-US" altLang="ko-KR" dirty="0"/>
              <a:t>payload Data : </a:t>
            </a:r>
            <a:r>
              <a:rPr lang="ko-KR" altLang="en-US" dirty="0"/>
              <a:t>전송될 데이터 </a:t>
            </a:r>
            <a:r>
              <a:rPr lang="en-US" altLang="ko-KR" dirty="0"/>
              <a:t>(</a:t>
            </a:r>
            <a:r>
              <a:rPr lang="ko-KR" altLang="en-US" dirty="0">
                <a:solidFill>
                  <a:srgbClr val="FF0000"/>
                </a:solidFill>
              </a:rPr>
              <a:t>암호화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Padding : Payload</a:t>
            </a:r>
            <a:r>
              <a:rPr lang="ko-KR" altLang="en-US" dirty="0"/>
              <a:t>와 </a:t>
            </a:r>
            <a:r>
              <a:rPr lang="en-US" altLang="ko-KR" dirty="0"/>
              <a:t>Authentication Data </a:t>
            </a:r>
            <a:r>
              <a:rPr lang="ko-KR" altLang="en-US" dirty="0"/>
              <a:t>구분 위해 사용</a:t>
            </a:r>
          </a:p>
          <a:p>
            <a:r>
              <a:rPr lang="en-US" altLang="ko-KR" dirty="0"/>
              <a:t>Pad length : </a:t>
            </a:r>
            <a:r>
              <a:rPr lang="ko-KR" altLang="en-US" dirty="0"/>
              <a:t>패딩의 길이</a:t>
            </a:r>
          </a:p>
          <a:p>
            <a:r>
              <a:rPr lang="en-US" altLang="ko-KR" dirty="0"/>
              <a:t>Next header : </a:t>
            </a:r>
            <a:r>
              <a:rPr lang="ko-KR" altLang="en-US" dirty="0"/>
              <a:t>프로토콜의 종류를 식별</a:t>
            </a:r>
          </a:p>
          <a:p>
            <a:r>
              <a:rPr lang="en-US" altLang="ko-KR" dirty="0"/>
              <a:t>Authentication Data : </a:t>
            </a:r>
            <a:r>
              <a:rPr lang="ko-KR" altLang="en-US" dirty="0"/>
              <a:t>데이터 인증에 필요한 정보를 담음 </a:t>
            </a:r>
            <a:r>
              <a:rPr lang="en-US" altLang="ko-KR" dirty="0"/>
              <a:t>(HMAC 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5FCD-A1BD-479B-8286-4C39EC04355F}"/>
              </a:ext>
            </a:extLst>
          </p:cNvPr>
          <p:cNvSpPr txBox="1"/>
          <p:nvPr/>
        </p:nvSpPr>
        <p:spPr>
          <a:xfrm>
            <a:off x="8729133" y="180075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기밀성 보장</a:t>
            </a:r>
          </a:p>
          <a:p>
            <a:r>
              <a:rPr lang="ko-KR" altLang="en-US" dirty="0"/>
              <a:t>무결성 보장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1FEFAC-5260-4D99-9CF2-108B161D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08" y="1911741"/>
            <a:ext cx="5734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0065C9-A43C-4017-99BA-47918F81F166}"/>
              </a:ext>
            </a:extLst>
          </p:cNvPr>
          <p:cNvCxnSpPr/>
          <p:nvPr/>
        </p:nvCxnSpPr>
        <p:spPr>
          <a:xfrm flipV="1">
            <a:off x="4783667" y="2006600"/>
            <a:ext cx="3945466" cy="269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39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ACC44-62DB-416B-A51C-C97010A7C527}"/>
              </a:ext>
            </a:extLst>
          </p:cNvPr>
          <p:cNvSpPr txBox="1"/>
          <p:nvPr/>
        </p:nvSpPr>
        <p:spPr>
          <a:xfrm>
            <a:off x="973667" y="1168399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IKE (Internet Key Exchange) </a:t>
            </a:r>
            <a:r>
              <a:rPr lang="ko-KR" altLang="en-US" dirty="0"/>
              <a:t>프로토콜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0A1A-0E31-47A8-A9C2-3B26AEDE6623}"/>
              </a:ext>
            </a:extLst>
          </p:cNvPr>
          <p:cNvSpPr txBox="1"/>
          <p:nvPr/>
        </p:nvSpPr>
        <p:spPr>
          <a:xfrm>
            <a:off x="5435600" y="1537731"/>
            <a:ext cx="65616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SA (Security Association)</a:t>
            </a:r>
          </a:p>
          <a:p>
            <a:r>
              <a:rPr lang="ko-KR" altLang="en-US" dirty="0"/>
              <a:t>보안 통신을 지원하기 위해 두 </a:t>
            </a:r>
            <a:r>
              <a:rPr lang="en-US" altLang="ko-KR" dirty="0"/>
              <a:t>peer </a:t>
            </a:r>
            <a:r>
              <a:rPr lang="ko-KR" altLang="en-US" dirty="0"/>
              <a:t>간에 공유 보안 속성</a:t>
            </a:r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1) Sequence Number Counter : </a:t>
            </a:r>
            <a:r>
              <a:rPr lang="ko-KR" altLang="en-US" dirty="0"/>
              <a:t>패킷의 </a:t>
            </a:r>
            <a:r>
              <a:rPr lang="en-US" altLang="ko-KR" dirty="0"/>
              <a:t>Sequence number </a:t>
            </a:r>
            <a:r>
              <a:rPr lang="ko-KR" altLang="en-US" dirty="0"/>
              <a:t>설정을 위한 카운터</a:t>
            </a:r>
          </a:p>
          <a:p>
            <a:endParaRPr lang="ko-KR" altLang="en-US" dirty="0"/>
          </a:p>
          <a:p>
            <a:r>
              <a:rPr lang="en-US" altLang="ko-KR" dirty="0"/>
              <a:t>2) Anti-Replay Window : </a:t>
            </a:r>
            <a:r>
              <a:rPr lang="ko-KR" altLang="en-US" dirty="0"/>
              <a:t>재전송 공격 방어 위한 </a:t>
            </a:r>
            <a:r>
              <a:rPr lang="en-US" altLang="ko-KR" dirty="0"/>
              <a:t>Window </a:t>
            </a:r>
            <a:r>
              <a:rPr lang="ko-KR" altLang="en-US" dirty="0"/>
              <a:t>값</a:t>
            </a:r>
          </a:p>
          <a:p>
            <a:endParaRPr lang="ko-KR" altLang="en-US" dirty="0"/>
          </a:p>
          <a:p>
            <a:r>
              <a:rPr lang="en-US" altLang="ko-KR" dirty="0"/>
              <a:t>3) AH/ESP : </a:t>
            </a:r>
            <a:r>
              <a:rPr lang="ko-KR" altLang="en-US" dirty="0"/>
              <a:t>프로토콜 정보</a:t>
            </a:r>
          </a:p>
          <a:p>
            <a:endParaRPr lang="ko-KR" altLang="en-US" dirty="0"/>
          </a:p>
          <a:p>
            <a:r>
              <a:rPr lang="en-US" altLang="ko-KR" dirty="0"/>
              <a:t>4) Lifetime : </a:t>
            </a:r>
            <a:r>
              <a:rPr lang="ko-KR" altLang="en-US" dirty="0"/>
              <a:t>세션 만료 기간</a:t>
            </a:r>
          </a:p>
          <a:p>
            <a:endParaRPr lang="ko-KR" altLang="en-US" dirty="0"/>
          </a:p>
          <a:p>
            <a:r>
              <a:rPr lang="en-US" altLang="ko-KR" dirty="0"/>
              <a:t>5) Mode : </a:t>
            </a:r>
            <a:r>
              <a:rPr lang="ko-KR" altLang="en-US" dirty="0"/>
              <a:t>동작모드 </a:t>
            </a:r>
            <a:r>
              <a:rPr lang="en-US" altLang="ko-KR" dirty="0"/>
              <a:t>(Transport, Tunnel)</a:t>
            </a:r>
          </a:p>
          <a:p>
            <a:endParaRPr lang="en-US" altLang="ko-KR" dirty="0"/>
          </a:p>
          <a:p>
            <a:r>
              <a:rPr lang="en-US" altLang="ko-KR" dirty="0"/>
              <a:t>6) path MTU : </a:t>
            </a:r>
            <a:r>
              <a:rPr lang="ko-KR" altLang="en-US" dirty="0"/>
              <a:t>경로 </a:t>
            </a:r>
            <a:r>
              <a:rPr lang="en-US" altLang="ko-KR" dirty="0"/>
              <a:t>MTU </a:t>
            </a:r>
            <a:r>
              <a:rPr lang="ko-KR" altLang="en-US" dirty="0"/>
              <a:t>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ADFC49-F175-4589-8973-27B417F0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67" y="2170642"/>
            <a:ext cx="4162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07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이 장에서 다룰 내용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812234" y="1094911"/>
            <a:ext cx="3240360" cy="532832"/>
            <a:chOff x="2167176" y="996746"/>
            <a:chExt cx="4792663" cy="713079"/>
          </a:xfrm>
        </p:grpSpPr>
        <p:grpSp>
          <p:nvGrpSpPr>
            <p:cNvPr id="23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25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8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26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8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24" name="모서리가 둥근 직사각형 23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목차</a:t>
              </a: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6B02A-ACCF-4DB7-A098-5AABA2E0F72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CC93855F-3D67-42D0-9428-7EEBBF8EF55A}"/>
              </a:ext>
            </a:extLst>
          </p:cNvPr>
          <p:cNvSpPr txBox="1"/>
          <p:nvPr/>
        </p:nvSpPr>
        <p:spPr>
          <a:xfrm>
            <a:off x="1988573" y="1772817"/>
            <a:ext cx="8096004" cy="4698327"/>
          </a:xfrm>
          <a:prstGeom prst="rect">
            <a:avLst/>
          </a:prstGeom>
        </p:spPr>
        <p:txBody>
          <a:bodyPr vert="horz" wrap="square" lIns="0" tIns="80889" rIns="0" bIns="0" rtlCol="0">
            <a:spAutoFit/>
          </a:bodyPr>
          <a:lstStyle/>
          <a:p>
            <a:pPr marL="285750" indent="-285750" fontAlgn="base" latinLnBrk="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절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구조</a:t>
            </a:r>
          </a:p>
          <a:p>
            <a:pPr marL="285750" indent="-285750" fontAlgn="base" latinLnBrk="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절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보안 프로토콜</a:t>
            </a:r>
          </a:p>
          <a:p>
            <a:pPr marL="285750" indent="-285750" fontAlgn="base" latinLnBrk="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절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기반 공격 유형</a:t>
            </a:r>
          </a:p>
          <a:p>
            <a:pPr marL="285750" indent="-285750" fontAlgn="base" latinLnBrk="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절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무선 네트워크 보안</a:t>
            </a:r>
          </a:p>
          <a:p>
            <a:pPr fontAlgn="base" latinLnBrk="0">
              <a:lnSpc>
                <a:spcPct val="250000"/>
              </a:lnSpc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7296" y="586662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심화 학습 및 활동 과제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34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96B1C96-F3CB-4FC6-B1D0-797BA177BA0E}"/>
              </a:ext>
            </a:extLst>
          </p:cNvPr>
          <p:cNvGraphicFramePr>
            <a:graphicFrameLocks noGrp="1"/>
          </p:cNvGraphicFramePr>
          <p:nvPr/>
        </p:nvGraphicFramePr>
        <p:xfrm>
          <a:off x="1880221" y="2532428"/>
          <a:ext cx="8498850" cy="381642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06937">
                  <a:extLst>
                    <a:ext uri="{9D8B030D-6E8A-4147-A177-3AD203B41FA5}">
                      <a16:colId xmlns:a16="http://schemas.microsoft.com/office/drawing/2014/main" val="800036942"/>
                    </a:ext>
                  </a:extLst>
                </a:gridCol>
                <a:gridCol w="976057">
                  <a:extLst>
                    <a:ext uri="{9D8B030D-6E8A-4147-A177-3AD203B41FA5}">
                      <a16:colId xmlns:a16="http://schemas.microsoft.com/office/drawing/2014/main" val="1288406977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2861882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1798223587"/>
                    </a:ext>
                  </a:extLst>
                </a:gridCol>
                <a:gridCol w="1299001">
                  <a:extLst>
                    <a:ext uri="{9D8B030D-6E8A-4147-A177-3AD203B41FA5}">
                      <a16:colId xmlns:a16="http://schemas.microsoft.com/office/drawing/2014/main" val="3202577605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60303724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96518241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467027275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85522670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4396516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096476360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4277435460"/>
                    </a:ext>
                  </a:extLst>
                </a:gridCol>
              </a:tblGrid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Layer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OSI 7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TCP/IP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계층별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보안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46024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Telnet, FTP, SMTP, DNS, SNMP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S/MIME, PGP, SSH, Kerberos, SET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370926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프리젠테이션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308"/>
                  </a:ext>
                </a:extLst>
              </a:tr>
              <a:tr h="398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10341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Segments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TCP, UDP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SSL, TLS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474943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Packets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인터넷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IP, ICMP, ARP, RARP, IGMP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IPSec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04479"/>
                  </a:ext>
                </a:extLst>
              </a:tr>
              <a:tr h="410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링크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 인터페이스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Ethernet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Token Ring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 Relay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ATM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PPTP, L2TP, L2F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59668491"/>
                  </a:ext>
                </a:extLst>
              </a:tr>
              <a:tr h="554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Bits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물리적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917629"/>
                  </a:ext>
                </a:extLst>
              </a:tr>
            </a:tbl>
          </a:graphicData>
        </a:graphic>
      </p:graphicFrame>
      <p:sp>
        <p:nvSpPr>
          <p:cNvPr id="10" name="object 7">
            <a:extLst>
              <a:ext uri="{FF2B5EF4-FFF2-40B4-BE49-F238E27FC236}">
                <a16:creationId xmlns:a16="http://schemas.microsoft.com/office/drawing/2014/main" id="{48AA80EC-575B-4C26-ACC7-74F68A1F6C85}"/>
              </a:ext>
            </a:extLst>
          </p:cNvPr>
          <p:cNvSpPr txBox="1"/>
          <p:nvPr/>
        </p:nvSpPr>
        <p:spPr>
          <a:xfrm>
            <a:off x="1989642" y="1695963"/>
            <a:ext cx="8280009" cy="36270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: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실질적인 통신을 위해 사용되는 표준 프로토콜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AF3050-6BF3-4A78-B7E4-BBBEB7DD1CC9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376820-1ABE-4D75-80A9-0A3E4B15F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2" name="AutoShape 9">
                <a:extLst>
                  <a:ext uri="{FF2B5EF4-FFF2-40B4-BE49-F238E27FC236}">
                    <a16:creationId xmlns:a16="http://schemas.microsoft.com/office/drawing/2014/main" id="{30EF4479-6F03-4F85-B0E1-7B9AC14B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4" name="AutoShape 10">
                <a:extLst>
                  <a:ext uri="{FF2B5EF4-FFF2-40B4-BE49-F238E27FC236}">
                    <a16:creationId xmlns:a16="http://schemas.microsoft.com/office/drawing/2014/main" id="{71E96CB9-8B29-4104-8377-949C02EB6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55942A00-FD5B-48AE-B483-B32618F48BF4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383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구조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31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E2BDB4-129E-490D-BE57-10502310F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344850"/>
              </p:ext>
            </p:extLst>
          </p:nvPr>
        </p:nvGraphicFramePr>
        <p:xfrm>
          <a:off x="1989641" y="2820171"/>
          <a:ext cx="8426841" cy="246497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837430">
                  <a:extLst>
                    <a:ext uri="{9D8B030D-6E8A-4147-A177-3AD203B41FA5}">
                      <a16:colId xmlns:a16="http://schemas.microsoft.com/office/drawing/2014/main" val="2145796218"/>
                    </a:ext>
                  </a:extLst>
                </a:gridCol>
                <a:gridCol w="2837430">
                  <a:extLst>
                    <a:ext uri="{9D8B030D-6E8A-4147-A177-3AD203B41FA5}">
                      <a16:colId xmlns:a16="http://schemas.microsoft.com/office/drawing/2014/main" val="3066009915"/>
                    </a:ext>
                  </a:extLst>
                </a:gridCol>
                <a:gridCol w="2751981">
                  <a:extLst>
                    <a:ext uri="{9D8B030D-6E8A-4147-A177-3AD203B41FA5}">
                      <a16:colId xmlns:a16="http://schemas.microsoft.com/office/drawing/2014/main" val="2274119063"/>
                    </a:ext>
                  </a:extLst>
                </a:gridCol>
              </a:tblGrid>
              <a:tr h="2338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구분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</a:t>
                      </a:r>
                      <a:endParaRPr 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UDP</a:t>
                      </a:r>
                      <a:endParaRPr 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319324"/>
                  </a:ext>
                </a:extLst>
              </a:tr>
              <a:tr h="23388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데이터전송형태</a:t>
                      </a:r>
                      <a:endParaRPr lang="ko-KR" altLang="en-US" sz="1400" kern="0" spc="-1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커넥션형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커넥션리스형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7214821"/>
                  </a:ext>
                </a:extLst>
              </a:tr>
              <a:tr h="3618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데이터전송은 데이터 링크를 확립하고 나서 행한다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1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데이터전송은 데이터 링크를 확립하지 않고 보낸다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1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497431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신뢰성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송신중에</a:t>
                      </a: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 링크를 유지하고 있으므로 신뢰성이 </a:t>
                      </a:r>
                      <a:r>
                        <a:rPr lang="ko-KR" altLang="en-US" sz="1050" kern="0" spc="-50" dirty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높다</a:t>
                      </a:r>
                      <a:r>
                        <a:rPr lang="en-US" altLang="ko-KR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송신중의 데이터 분실이나 순서 에러에 관여하지 않기 때문에 신뢰성이 </a:t>
                      </a:r>
                      <a:r>
                        <a:rPr lang="ko-KR" altLang="en-US" sz="1050" kern="0" spc="-50" dirty="0">
                          <a:solidFill>
                            <a:srgbClr val="FF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낮다</a:t>
                      </a:r>
                      <a:r>
                        <a:rPr lang="en-US" altLang="ko-KR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165094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데이터전송속도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흐름제어나 순서제어를 하기 때문에 전송속도가 늦어진다</a:t>
                      </a:r>
                      <a:r>
                        <a:rPr lang="en-US" altLang="ko-KR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흐름제어나 순서제어를 하지 않는 만큼 전송속도의 저하를 피할 수 있다</a:t>
                      </a:r>
                      <a:r>
                        <a:rPr lang="en-US" altLang="ko-KR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227102"/>
                  </a:ext>
                </a:extLst>
              </a:tr>
              <a:tr h="3618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데이터전송포맷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각종 제어를 위한 헤더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/</a:t>
                      </a:r>
                      <a:r>
                        <a:rPr lang="ko-KR" altLang="en-US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트레일러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050" kern="0" spc="-1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오버헤더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r>
                        <a:rPr lang="ko-KR" altLang="en-US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커진다</a:t>
                      </a:r>
                      <a:r>
                        <a:rPr lang="en-US" altLang="ko-KR" sz="1050" kern="0" spc="-1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1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오버헤더는</a:t>
                      </a: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최소화된다</a:t>
                      </a:r>
                      <a:r>
                        <a:rPr lang="en-US" altLang="ko-KR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304900"/>
                  </a:ext>
                </a:extLst>
              </a:tr>
              <a:tr h="36182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상위층에의영향</a:t>
                      </a:r>
                      <a:endParaRPr lang="ko-KR" altLang="en-US" sz="14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상위층은 자신의 에러처리 이외에는 관여하지 않아도 좋다</a:t>
                      </a:r>
                      <a:r>
                        <a:rPr lang="en-US" altLang="ko-KR" sz="1050" kern="0" spc="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End to End </a:t>
                      </a:r>
                      <a:r>
                        <a:rPr lang="ko-KR" altLang="en-US" sz="105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에러처리가 필요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2861079"/>
                  </a:ext>
                </a:extLst>
              </a:tr>
            </a:tbl>
          </a:graphicData>
        </a:graphic>
      </p:graphicFrame>
      <p:pic>
        <p:nvPicPr>
          <p:cNvPr id="22529" name="_x390670544" descr="EMB000020582514">
            <a:extLst>
              <a:ext uri="{FF2B5EF4-FFF2-40B4-BE49-F238E27FC236}">
                <a16:creationId xmlns:a16="http://schemas.microsoft.com/office/drawing/2014/main" id="{92145B35-E9B9-4832-9F30-30CD206F6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5570294"/>
            <a:ext cx="8570855" cy="92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bject 7">
            <a:extLst>
              <a:ext uri="{FF2B5EF4-FFF2-40B4-BE49-F238E27FC236}">
                <a16:creationId xmlns:a16="http://schemas.microsoft.com/office/drawing/2014/main" id="{DE89EDCA-B551-4EDB-9D3B-4530AF01EED9}"/>
              </a:ext>
            </a:extLst>
          </p:cNvPr>
          <p:cNvSpPr txBox="1"/>
          <p:nvPr/>
        </p:nvSpPr>
        <p:spPr>
          <a:xfrm>
            <a:off x="1995079" y="1870336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계층별 특징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전송 계층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)</a:t>
            </a: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E31195D3-CDBA-4780-88C6-60B888C20033}"/>
              </a:ext>
            </a:extLst>
          </p:cNvPr>
          <p:cNvSpPr txBox="1"/>
          <p:nvPr/>
        </p:nvSpPr>
        <p:spPr>
          <a:xfrm>
            <a:off x="1896571" y="2258410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두 호스트 간의 데이터전송을 담당하는 계층으로 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와 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UDP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의 프로토콜 사용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2190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7" name="object 7"/>
          <p:cNvSpPr txBox="1"/>
          <p:nvPr/>
        </p:nvSpPr>
        <p:spPr>
          <a:xfrm>
            <a:off x="589612" y="1755033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SSL(Secure Socket Layer)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방식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FA4E97-63A9-4EC8-9C15-3870711C6276}"/>
              </a:ext>
            </a:extLst>
          </p:cNvPr>
          <p:cNvGrpSpPr/>
          <p:nvPr/>
        </p:nvGrpSpPr>
        <p:grpSpPr>
          <a:xfrm>
            <a:off x="1775520" y="1194808"/>
            <a:ext cx="4464496" cy="532832"/>
            <a:chOff x="2167176" y="996746"/>
            <a:chExt cx="4792663" cy="713079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591AABEC-C09D-48C2-BB88-4E6A1D54D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9" name="AutoShape 9">
                <a:extLst>
                  <a:ext uri="{FF2B5EF4-FFF2-40B4-BE49-F238E27FC236}">
                    <a16:creationId xmlns:a16="http://schemas.microsoft.com/office/drawing/2014/main" id="{1CD4D68F-9041-4E52-8B43-A7B318225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20" name="AutoShape 10">
                <a:extLst>
                  <a:ext uri="{FF2B5EF4-FFF2-40B4-BE49-F238E27FC236}">
                    <a16:creationId xmlns:a16="http://schemas.microsoft.com/office/drawing/2014/main" id="{06A648D3-9D08-4967-B76C-647C8CFAA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D76707C5-44F3-4AD5-915A-DF774518BAA1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전송 계층의 보안 프로토콜</a:t>
              </a:r>
              <a:endParaRPr lang="en-US" altLang="ko-KR" sz="1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8E5223-B0A6-4CE2-A8A1-6A57949F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474" y="1727640"/>
            <a:ext cx="5280025" cy="511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7A83C-0025-4DB5-A32D-765BF21B33D4}"/>
              </a:ext>
            </a:extLst>
          </p:cNvPr>
          <p:cNvSpPr txBox="1"/>
          <p:nvPr/>
        </p:nvSpPr>
        <p:spPr>
          <a:xfrm>
            <a:off x="491067" y="4071810"/>
            <a:ext cx="52644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Record Protocol : </a:t>
            </a:r>
          </a:p>
          <a:p>
            <a:r>
              <a:rPr lang="ko-KR" altLang="en-US" sz="1600" dirty="0"/>
              <a:t>데이터의 </a:t>
            </a:r>
            <a:r>
              <a:rPr lang="ko-KR" altLang="en-US" sz="1600" dirty="0">
                <a:solidFill>
                  <a:srgbClr val="FF0000"/>
                </a:solidFill>
              </a:rPr>
              <a:t>압축</a:t>
            </a:r>
            <a:r>
              <a:rPr lang="ko-KR" altLang="en-US" sz="1600" dirty="0"/>
              <a:t>을 통해 </a:t>
            </a:r>
            <a:r>
              <a:rPr lang="ko-KR" altLang="en-US" sz="1600" dirty="0">
                <a:solidFill>
                  <a:srgbClr val="FF0000"/>
                </a:solidFill>
              </a:rPr>
              <a:t>안전한</a:t>
            </a:r>
            <a:r>
              <a:rPr lang="ko-KR" altLang="en-US" sz="1600" dirty="0"/>
              <a:t> </a:t>
            </a:r>
            <a:r>
              <a:rPr lang="en-US" altLang="ko-KR" sz="1600" dirty="0"/>
              <a:t>TCP</a:t>
            </a:r>
            <a:r>
              <a:rPr lang="ko-KR" altLang="en-US" sz="1600" dirty="0"/>
              <a:t>패킷으로 변환</a:t>
            </a:r>
            <a:endParaRPr lang="en-US" altLang="ko-KR" sz="1600" dirty="0"/>
          </a:p>
          <a:p>
            <a:r>
              <a:rPr lang="ko-KR" altLang="en-US" sz="1600" dirty="0"/>
              <a:t>데이터 </a:t>
            </a:r>
            <a:r>
              <a:rPr lang="ko-KR" altLang="en-US" sz="1600" dirty="0">
                <a:solidFill>
                  <a:srgbClr val="FF0000"/>
                </a:solidFill>
              </a:rPr>
              <a:t>암호화 및 무결성</a:t>
            </a:r>
            <a:r>
              <a:rPr lang="ko-KR" altLang="en-US" sz="1600" dirty="0"/>
              <a:t>을 위한 </a:t>
            </a:r>
            <a:r>
              <a:rPr lang="ko-KR" altLang="en-US" sz="1600" dirty="0">
                <a:solidFill>
                  <a:srgbClr val="FF0000"/>
                </a:solidFill>
              </a:rPr>
              <a:t>메시지 인증</a:t>
            </a:r>
            <a:r>
              <a:rPr lang="ko-KR" altLang="en-US" sz="1600" dirty="0"/>
              <a:t>을 수행하는 프로토콜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44CFE9-8CEA-4775-8337-D4738B9F9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279" y="5298911"/>
            <a:ext cx="4618548" cy="957430"/>
          </a:xfrm>
          <a:prstGeom prst="rect">
            <a:avLst/>
          </a:prstGeom>
        </p:spPr>
      </p:pic>
      <p:pic>
        <p:nvPicPr>
          <p:cNvPr id="22" name="_x390670624" descr="EMB000020582520">
            <a:extLst>
              <a:ext uri="{FF2B5EF4-FFF2-40B4-BE49-F238E27FC236}">
                <a16:creationId xmlns:a16="http://schemas.microsoft.com/office/drawing/2014/main" id="{3765F4CA-F5A3-4BF9-A459-BA535FFE2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12" y="2330896"/>
            <a:ext cx="4983882" cy="15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748C6-A23B-44E6-B477-DABB5D9825A8}"/>
              </a:ext>
            </a:extLst>
          </p:cNvPr>
          <p:cNvSpPr txBox="1"/>
          <p:nvPr/>
        </p:nvSpPr>
        <p:spPr>
          <a:xfrm>
            <a:off x="7300435" y="1325715"/>
            <a:ext cx="300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Handshake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2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33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96B1C96-F3CB-4FC6-B1D0-797BA177BA0E}"/>
              </a:ext>
            </a:extLst>
          </p:cNvPr>
          <p:cNvGraphicFramePr>
            <a:graphicFrameLocks noGrp="1"/>
          </p:cNvGraphicFramePr>
          <p:nvPr/>
        </p:nvGraphicFramePr>
        <p:xfrm>
          <a:off x="1880221" y="2532428"/>
          <a:ext cx="8498850" cy="3816426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706937">
                  <a:extLst>
                    <a:ext uri="{9D8B030D-6E8A-4147-A177-3AD203B41FA5}">
                      <a16:colId xmlns:a16="http://schemas.microsoft.com/office/drawing/2014/main" val="800036942"/>
                    </a:ext>
                  </a:extLst>
                </a:gridCol>
                <a:gridCol w="976057">
                  <a:extLst>
                    <a:ext uri="{9D8B030D-6E8A-4147-A177-3AD203B41FA5}">
                      <a16:colId xmlns:a16="http://schemas.microsoft.com/office/drawing/2014/main" val="1288406977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2861882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1798223587"/>
                    </a:ext>
                  </a:extLst>
                </a:gridCol>
                <a:gridCol w="1299001">
                  <a:extLst>
                    <a:ext uri="{9D8B030D-6E8A-4147-A177-3AD203B41FA5}">
                      <a16:colId xmlns:a16="http://schemas.microsoft.com/office/drawing/2014/main" val="3202577605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60303724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965182416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3467027275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85522670"/>
                    </a:ext>
                  </a:extLst>
                </a:gridCol>
                <a:gridCol w="570761">
                  <a:extLst>
                    <a:ext uri="{9D8B030D-6E8A-4147-A177-3AD203B41FA5}">
                      <a16:colId xmlns:a16="http://schemas.microsoft.com/office/drawing/2014/main" val="439651642"/>
                    </a:ext>
                  </a:extLst>
                </a:gridCol>
                <a:gridCol w="247819">
                  <a:extLst>
                    <a:ext uri="{9D8B030D-6E8A-4147-A177-3AD203B41FA5}">
                      <a16:colId xmlns:a16="http://schemas.microsoft.com/office/drawing/2014/main" val="3096476360"/>
                    </a:ext>
                  </a:extLst>
                </a:gridCol>
                <a:gridCol w="1245177">
                  <a:extLst>
                    <a:ext uri="{9D8B030D-6E8A-4147-A177-3AD203B41FA5}">
                      <a16:colId xmlns:a16="http://schemas.microsoft.com/office/drawing/2014/main" val="4277435460"/>
                    </a:ext>
                  </a:extLst>
                </a:gridCol>
              </a:tblGrid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Layer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OSI 7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TCP/IP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계층별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보안 프로토콜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46024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7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어플리케이션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Telnet, FTP, SMTP, DNS, SNMP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S/MIME, PGP, SSH, Kerberos, SET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370926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6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프리젠테이션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545308"/>
                  </a:ext>
                </a:extLst>
              </a:tr>
              <a:tr h="3983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Data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세션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10341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4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Segments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전송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TCP, UDP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SSL, TLS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474943"/>
                  </a:ext>
                </a:extLst>
              </a:tr>
              <a:tr h="49057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Packets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인터넷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IP, ICMP, ARP, RARP, IGMP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IPSec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04479"/>
                  </a:ext>
                </a:extLst>
              </a:tr>
              <a:tr h="410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링크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네트워크 인터페이스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Ethernet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Token Ring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Frame Relay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ATM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PPTP, L2TP, L2F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59668491"/>
                  </a:ext>
                </a:extLst>
              </a:tr>
              <a:tr h="554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Bits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물리적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917629"/>
                  </a:ext>
                </a:extLst>
              </a:tr>
            </a:tbl>
          </a:graphicData>
        </a:graphic>
      </p:graphicFrame>
      <p:sp>
        <p:nvSpPr>
          <p:cNvPr id="10" name="object 7">
            <a:extLst>
              <a:ext uri="{FF2B5EF4-FFF2-40B4-BE49-F238E27FC236}">
                <a16:creationId xmlns:a16="http://schemas.microsoft.com/office/drawing/2014/main" id="{48AA80EC-575B-4C26-ACC7-74F68A1F6C85}"/>
              </a:ext>
            </a:extLst>
          </p:cNvPr>
          <p:cNvSpPr txBox="1"/>
          <p:nvPr/>
        </p:nvSpPr>
        <p:spPr>
          <a:xfrm>
            <a:off x="1989642" y="1695963"/>
            <a:ext cx="8280009" cy="36270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: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실질적인 통신을 위해 사용되는 표준 프로토콜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AF3050-6BF3-4A78-B7E4-BBBEB7DD1CC9}"/>
              </a:ext>
            </a:extLst>
          </p:cNvPr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376820-1ABE-4D75-80A9-0A3E4B15F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2" name="AutoShape 9">
                <a:extLst>
                  <a:ext uri="{FF2B5EF4-FFF2-40B4-BE49-F238E27FC236}">
                    <a16:creationId xmlns:a16="http://schemas.microsoft.com/office/drawing/2014/main" id="{30EF4479-6F03-4F85-B0E1-7B9AC14B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4" name="AutoShape 10">
                <a:extLst>
                  <a:ext uri="{FF2B5EF4-FFF2-40B4-BE49-F238E27FC236}">
                    <a16:creationId xmlns:a16="http://schemas.microsoft.com/office/drawing/2014/main" id="{71E96CB9-8B29-4104-8377-949C02EB6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55942A00-FD5B-48AE-B483-B32618F48BF4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20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구조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TCP/IP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모델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34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7972706B-2A1B-46E0-9DD0-3741C5C27047}"/>
              </a:ext>
            </a:extLst>
          </p:cNvPr>
          <p:cNvSpPr txBox="1"/>
          <p:nvPr/>
        </p:nvSpPr>
        <p:spPr>
          <a:xfrm>
            <a:off x="1995079" y="1870336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TCP/IP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계층별 특징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응용계층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F1DC82-46F5-432E-934C-D172B47C9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2" y="2297672"/>
            <a:ext cx="8224994" cy="434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7" name="object 7"/>
          <p:cNvSpPr txBox="1"/>
          <p:nvPr/>
        </p:nvSpPr>
        <p:spPr>
          <a:xfrm>
            <a:off x="1995079" y="1870336"/>
            <a:ext cx="8280009" cy="36270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SSH(Secure Shell) VPN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35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FA4E97-63A9-4EC8-9C15-3870711C6276}"/>
              </a:ext>
            </a:extLst>
          </p:cNvPr>
          <p:cNvGrpSpPr/>
          <p:nvPr/>
        </p:nvGrpSpPr>
        <p:grpSpPr>
          <a:xfrm>
            <a:off x="1775520" y="1194808"/>
            <a:ext cx="4464496" cy="532832"/>
            <a:chOff x="2167176" y="996746"/>
            <a:chExt cx="4792663" cy="713079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591AABEC-C09D-48C2-BB88-4E6A1D54D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9" name="AutoShape 9">
                <a:extLst>
                  <a:ext uri="{FF2B5EF4-FFF2-40B4-BE49-F238E27FC236}">
                    <a16:creationId xmlns:a16="http://schemas.microsoft.com/office/drawing/2014/main" id="{1CD4D68F-9041-4E52-8B43-A7B318225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20" name="AutoShape 10">
                <a:extLst>
                  <a:ext uri="{FF2B5EF4-FFF2-40B4-BE49-F238E27FC236}">
                    <a16:creationId xmlns:a16="http://schemas.microsoft.com/office/drawing/2014/main" id="{06A648D3-9D08-4967-B76C-647C8CFAA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D76707C5-44F3-4AD5-915A-DF774518BAA1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응용 계층의 보안 프로토콜</a:t>
              </a:r>
              <a:endParaRPr lang="en-US" altLang="ko-KR" sz="1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9697" name="_x226146984" descr="EMB000020582524">
            <a:extLst>
              <a:ext uri="{FF2B5EF4-FFF2-40B4-BE49-F238E27FC236}">
                <a16:creationId xmlns:a16="http://schemas.microsoft.com/office/drawing/2014/main" id="{FA20A742-9179-4889-BF6D-D0BD11CF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3898545"/>
            <a:ext cx="8186938" cy="284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7">
            <a:extLst>
              <a:ext uri="{FF2B5EF4-FFF2-40B4-BE49-F238E27FC236}">
                <a16:creationId xmlns:a16="http://schemas.microsoft.com/office/drawing/2014/main" id="{A2BE1498-89F3-4B84-9BC5-B4C3D89BC809}"/>
              </a:ext>
            </a:extLst>
          </p:cNvPr>
          <p:cNvSpPr txBox="1"/>
          <p:nvPr/>
        </p:nvSpPr>
        <p:spPr>
          <a:xfrm>
            <a:off x="1896571" y="2258411"/>
            <a:ext cx="8280009" cy="160919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SSH VPN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방식은 응용계층의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vpn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기술로서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암호화</a:t>
            </a:r>
            <a:r>
              <a:rPr lang="en-US" altLang="ko-KR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인증</a:t>
            </a:r>
            <a:r>
              <a:rPr lang="en-US" altLang="ko-KR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압축</a:t>
            </a:r>
            <a:r>
              <a:rPr lang="en-US" altLang="ko-KR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무결성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기능을 통해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telnet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보다 강화된 보안을 지원함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원격 단말기에서 접속하는 경우에 주로 이용되며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SSH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를 이용한 파일 전송 및 파일 복사 프로토콜을 이용할 수 있음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6711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7" name="object 7"/>
          <p:cNvSpPr txBox="1"/>
          <p:nvPr/>
        </p:nvSpPr>
        <p:spPr>
          <a:xfrm>
            <a:off x="1584664" y="1839626"/>
            <a:ext cx="8280009" cy="378928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MIME(Multipurpose Internet Mail Extensions)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PGP(Pretty Good privacy)</a:t>
            </a: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S/MIME(Security Services for Multipurpose Internet Mail Extension)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2.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보안 프로토콜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36</a:t>
            </a:fld>
            <a:endParaRPr lang="ko-KR" alt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C1DA093-895A-40EC-9259-4A43B7922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AFA4E97-63A9-4EC8-9C15-3870711C6276}"/>
              </a:ext>
            </a:extLst>
          </p:cNvPr>
          <p:cNvGrpSpPr/>
          <p:nvPr/>
        </p:nvGrpSpPr>
        <p:grpSpPr>
          <a:xfrm>
            <a:off x="1775520" y="1194808"/>
            <a:ext cx="4464496" cy="532832"/>
            <a:chOff x="2167176" y="996746"/>
            <a:chExt cx="4792663" cy="713079"/>
          </a:xfrm>
        </p:grpSpPr>
        <p:grpSp>
          <p:nvGrpSpPr>
            <p:cNvPr id="17" name="Group 8">
              <a:extLst>
                <a:ext uri="{FF2B5EF4-FFF2-40B4-BE49-F238E27FC236}">
                  <a16:creationId xmlns:a16="http://schemas.microsoft.com/office/drawing/2014/main" id="{591AABEC-C09D-48C2-BB88-4E6A1D54D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9" name="AutoShape 9">
                <a:extLst>
                  <a:ext uri="{FF2B5EF4-FFF2-40B4-BE49-F238E27FC236}">
                    <a16:creationId xmlns:a16="http://schemas.microsoft.com/office/drawing/2014/main" id="{1CD4D68F-9041-4E52-8B43-A7B318225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20" name="AutoShape 10">
                <a:extLst>
                  <a:ext uri="{FF2B5EF4-FFF2-40B4-BE49-F238E27FC236}">
                    <a16:creationId xmlns:a16="http://schemas.microsoft.com/office/drawing/2014/main" id="{06A648D3-9D08-4967-B76C-647C8CFAA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18" name="모서리가 둥근 직사각형 8">
              <a:extLst>
                <a:ext uri="{FF2B5EF4-FFF2-40B4-BE49-F238E27FC236}">
                  <a16:creationId xmlns:a16="http://schemas.microsoft.com/office/drawing/2014/main" id="{D76707C5-44F3-4AD5-915A-DF774518BAA1}"/>
                </a:ext>
              </a:extLst>
            </p:cNvPr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응용 계층의 보안 프로토콜</a:t>
              </a:r>
              <a:endParaRPr lang="en-US" altLang="ko-KR" sz="16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0AF275C0-B1AE-40CD-8CF3-C4452A8DA376}"/>
              </a:ext>
            </a:extLst>
          </p:cNvPr>
          <p:cNvSpPr txBox="1"/>
          <p:nvPr/>
        </p:nvSpPr>
        <p:spPr>
          <a:xfrm>
            <a:off x="1896571" y="2258410"/>
            <a:ext cx="8280009" cy="1193699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아스키 데이터만을 처리할 수 있는 원래의 인터넷 전자우편 프로토콜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에서 발전하여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여러 </a:t>
            </a:r>
            <a:r>
              <a:rPr lang="en-US" altLang="ko-KR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type </a:t>
            </a:r>
            <a:r>
              <a:rPr lang="ko-KR" altLang="en-US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의 </a:t>
            </a:r>
            <a:r>
              <a:rPr lang="en-US" altLang="ko-KR" spc="11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context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를 전달하기 위해 개발된 파일 구성에 대한 정의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4B37FF51-82C5-4D63-BD4A-7650B0C19379}"/>
              </a:ext>
            </a:extLst>
          </p:cNvPr>
          <p:cNvSpPr txBox="1"/>
          <p:nvPr/>
        </p:nvSpPr>
        <p:spPr>
          <a:xfrm>
            <a:off x="1775520" y="4358355"/>
            <a:ext cx="8280009" cy="36270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컴퓨터 파일을 암호화하고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복호화하는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1FC29721-5F72-416A-AC46-00DB293D92C7}"/>
              </a:ext>
            </a:extLst>
          </p:cNvPr>
          <p:cNvSpPr txBox="1"/>
          <p:nvPr/>
        </p:nvSpPr>
        <p:spPr>
          <a:xfrm>
            <a:off x="1922349" y="5692320"/>
            <a:ext cx="8280009" cy="778201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응용 계층에서 보안을 제공하는 가장 대표적인 시스템으로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MIME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객체에 </a:t>
            </a:r>
            <a:r>
              <a:rPr lang="ko-KR" altLang="en-US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암호화와 전자서명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기능을 추가한 프로토콜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947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ACDFB-4971-42F2-B389-06F66188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64" y="1989117"/>
            <a:ext cx="6570357" cy="3948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47BC7-D040-417F-B33D-33667F79A448}"/>
              </a:ext>
            </a:extLst>
          </p:cNvPr>
          <p:cNvSpPr txBox="1"/>
          <p:nvPr/>
        </p:nvSpPr>
        <p:spPr>
          <a:xfrm>
            <a:off x="7517081" y="1989117"/>
            <a:ext cx="3865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132.12.11.4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</a:t>
            </a:r>
            <a:r>
              <a:rPr lang="ko-KR" altLang="en-US" sz="1400" dirty="0"/>
              <a:t>의 </a:t>
            </a:r>
            <a:r>
              <a:rPr lang="en-US" altLang="ko-KR" sz="1400" dirty="0"/>
              <a:t>class, network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, host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</a:t>
            </a:r>
            <a:r>
              <a:rPr lang="ko-KR" altLang="en-US" sz="1400" dirty="0"/>
              <a:t>는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-&gt; class : B</a:t>
            </a:r>
          </a:p>
          <a:p>
            <a:r>
              <a:rPr lang="en-US" altLang="ko-KR" sz="1400" dirty="0"/>
              <a:t>-&gt; network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: 132.12.0.0</a:t>
            </a:r>
          </a:p>
          <a:p>
            <a:r>
              <a:rPr lang="en-US" altLang="ko-KR" sz="1400" dirty="0"/>
              <a:t>-&gt; host </a:t>
            </a:r>
            <a:r>
              <a:rPr lang="en-US" altLang="ko-KR" sz="1400" dirty="0" err="1"/>
              <a:t>ip</a:t>
            </a:r>
            <a:r>
              <a:rPr lang="en-US" altLang="ko-KR" sz="1400" dirty="0"/>
              <a:t> : x.x.11.4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501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DA7DF-1DDE-470B-BA55-B96244C277BC}"/>
              </a:ext>
            </a:extLst>
          </p:cNvPr>
          <p:cNvSpPr txBox="1"/>
          <p:nvPr/>
        </p:nvSpPr>
        <p:spPr>
          <a:xfrm>
            <a:off x="1239385" y="1720113"/>
            <a:ext cx="9713229" cy="433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Net Address = IP &amp; Subnet Mask</a:t>
            </a:r>
          </a:p>
          <a:p>
            <a:endParaRPr lang="en-US" altLang="ko-KR" dirty="0"/>
          </a:p>
          <a:p>
            <a:r>
              <a:rPr lang="en-US" altLang="ko-KR" b="1" dirty="0"/>
              <a:t>Q) Net Address </a:t>
            </a:r>
            <a:r>
              <a:rPr lang="ko-KR" altLang="en-US" b="1" dirty="0"/>
              <a:t>를 구하고</a:t>
            </a:r>
            <a:r>
              <a:rPr lang="en-US" altLang="ko-KR" b="1" dirty="0"/>
              <a:t>, </a:t>
            </a:r>
            <a:r>
              <a:rPr lang="ko-KR" altLang="en-US" b="1" dirty="0"/>
              <a:t>최대 수용 </a:t>
            </a:r>
            <a:r>
              <a:rPr lang="en-US" altLang="ko-KR" b="1" dirty="0"/>
              <a:t>host </a:t>
            </a:r>
            <a:r>
              <a:rPr lang="ko-KR" altLang="en-US" b="1" dirty="0"/>
              <a:t>수를 </a:t>
            </a:r>
            <a:r>
              <a:rPr lang="ko-KR" altLang="en-US" b="1" dirty="0" err="1"/>
              <a:t>구하시오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192.12.100.130</a:t>
            </a:r>
          </a:p>
          <a:p>
            <a:r>
              <a:rPr lang="en-US" altLang="ko-KR" dirty="0"/>
              <a:t>Subnet</a:t>
            </a:r>
            <a:r>
              <a:rPr lang="ko-KR" altLang="en-US" dirty="0"/>
              <a:t> </a:t>
            </a:r>
            <a:r>
              <a:rPr lang="en-US" altLang="ko-KR" dirty="0"/>
              <a:t>Mask:</a:t>
            </a:r>
            <a:r>
              <a:rPr lang="ko-KR" altLang="en-US" dirty="0"/>
              <a:t> </a:t>
            </a:r>
            <a:r>
              <a:rPr lang="en-US" altLang="ko-KR" dirty="0"/>
              <a:t>255.255.255.0</a:t>
            </a:r>
          </a:p>
          <a:p>
            <a:endParaRPr lang="en-US" altLang="ko-KR" dirty="0"/>
          </a:p>
          <a:p>
            <a:r>
              <a:rPr lang="en-US" altLang="ko-KR" dirty="0"/>
              <a:t>A) Net Address : 192.12.100.0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host </a:t>
            </a:r>
            <a:r>
              <a:rPr lang="ko-KR" altLang="en-US" dirty="0"/>
              <a:t>수 </a:t>
            </a:r>
            <a:r>
              <a:rPr lang="en-US" altLang="ko-KR" dirty="0"/>
              <a:t>: 256 </a:t>
            </a:r>
            <a:r>
              <a:rPr lang="ko-KR" altLang="en-US" dirty="0"/>
              <a:t>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Q) Net Address </a:t>
            </a:r>
            <a:r>
              <a:rPr lang="ko-KR" altLang="en-US" b="1" dirty="0"/>
              <a:t>를 구하고</a:t>
            </a:r>
            <a:r>
              <a:rPr lang="en-US" altLang="ko-KR" b="1" dirty="0"/>
              <a:t>, </a:t>
            </a:r>
            <a:r>
              <a:rPr lang="ko-KR" altLang="en-US" b="1" dirty="0"/>
              <a:t>최대 수용 </a:t>
            </a:r>
            <a:r>
              <a:rPr lang="en-US" altLang="ko-KR" b="1" dirty="0"/>
              <a:t>host </a:t>
            </a:r>
            <a:r>
              <a:rPr lang="ko-KR" altLang="en-US" b="1" dirty="0"/>
              <a:t>수를 </a:t>
            </a:r>
            <a:r>
              <a:rPr lang="ko-KR" altLang="en-US" b="1" dirty="0" err="1"/>
              <a:t>구하시오</a:t>
            </a:r>
            <a:r>
              <a:rPr lang="en-US" altLang="ko-KR" b="1" dirty="0"/>
              <a:t>.</a:t>
            </a:r>
          </a:p>
          <a:p>
            <a:r>
              <a:rPr lang="en-US" altLang="ko-KR" dirty="0"/>
              <a:t>IP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192.12.100.130</a:t>
            </a:r>
          </a:p>
          <a:p>
            <a:r>
              <a:rPr lang="en-US" altLang="ko-KR" dirty="0"/>
              <a:t>Subnet</a:t>
            </a:r>
            <a:r>
              <a:rPr lang="ko-KR" altLang="en-US" dirty="0"/>
              <a:t> </a:t>
            </a:r>
            <a:r>
              <a:rPr lang="en-US" altLang="ko-KR" dirty="0"/>
              <a:t>Mask:</a:t>
            </a:r>
            <a:r>
              <a:rPr lang="ko-KR" altLang="en-US" dirty="0"/>
              <a:t> </a:t>
            </a:r>
            <a:r>
              <a:rPr lang="en-US" altLang="ko-KR" dirty="0"/>
              <a:t>255.255.255.192</a:t>
            </a:r>
          </a:p>
          <a:p>
            <a:endParaRPr lang="en-US" altLang="ko-KR" dirty="0"/>
          </a:p>
          <a:p>
            <a:r>
              <a:rPr lang="en-US" altLang="ko-KR" dirty="0"/>
              <a:t>A) Net Address : 192.12.100.128</a:t>
            </a:r>
          </a:p>
          <a:p>
            <a:r>
              <a:rPr lang="ko-KR" altLang="en-US" dirty="0"/>
              <a:t>최대 </a:t>
            </a:r>
            <a:r>
              <a:rPr lang="en-US" altLang="ko-KR" dirty="0"/>
              <a:t>host </a:t>
            </a:r>
            <a:r>
              <a:rPr lang="ko-KR" altLang="en-US" dirty="0"/>
              <a:t>수 </a:t>
            </a:r>
            <a:r>
              <a:rPr lang="en-US" altLang="ko-KR" dirty="0"/>
              <a:t>: 64 </a:t>
            </a:r>
            <a:r>
              <a:rPr lang="ko-KR" altLang="en-US" dirty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718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57EF0E-9235-4921-B330-AA5BF8766AAB}"/>
              </a:ext>
            </a:extLst>
          </p:cNvPr>
          <p:cNvSpPr txBox="1"/>
          <p:nvPr/>
        </p:nvSpPr>
        <p:spPr>
          <a:xfrm>
            <a:off x="932213" y="1460665"/>
            <a:ext cx="97318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211.168.83.0 </a:t>
            </a:r>
            <a:r>
              <a:rPr lang="ko-KR" altLang="en-US" dirty="0"/>
              <a:t>의 네트워크를 가진 회사에서</a:t>
            </a:r>
            <a:r>
              <a:rPr lang="en-US" altLang="ko-KR" dirty="0"/>
              <a:t>, 5</a:t>
            </a:r>
            <a:r>
              <a:rPr lang="ko-KR" altLang="en-US" dirty="0"/>
              <a:t>개의 서브넷을 사용할 필요가 생겼다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ko-KR" altLang="en-US" dirty="0" err="1"/>
              <a:t>서브넷</a:t>
            </a:r>
            <a:r>
              <a:rPr lang="ko-KR" altLang="en-US" dirty="0"/>
              <a:t> 마스크를 </a:t>
            </a:r>
            <a:r>
              <a:rPr lang="en-US" altLang="ko-KR" dirty="0"/>
              <a:t>255.255.255.224 </a:t>
            </a:r>
            <a:r>
              <a:rPr lang="ko-KR" altLang="en-US" dirty="0"/>
              <a:t>로 설정하였다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</a:t>
            </a:r>
            <a:r>
              <a:rPr lang="en-US" altLang="ko-KR" dirty="0"/>
              <a:t>211.168.83.34 </a:t>
            </a:r>
            <a:r>
              <a:rPr lang="ko-KR" altLang="en-US" dirty="0"/>
              <a:t>가 속한 서브넷의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답 </a:t>
            </a:r>
            <a:r>
              <a:rPr lang="en-US" altLang="ko-KR" dirty="0"/>
              <a:t>: 221.168.83.63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6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st-thumbnail">
            <a:extLst>
              <a:ext uri="{FF2B5EF4-FFF2-40B4-BE49-F238E27FC236}">
                <a16:creationId xmlns:a16="http://schemas.microsoft.com/office/drawing/2014/main" id="{BE15D7FA-0960-4D98-BAB7-89BC6E88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376" y="815758"/>
            <a:ext cx="8875341" cy="582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477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1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7" name="object 7"/>
          <p:cNvSpPr txBox="1"/>
          <p:nvPr/>
        </p:nvSpPr>
        <p:spPr>
          <a:xfrm>
            <a:off x="476912" y="1953140"/>
            <a:ext cx="8280009" cy="42733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계층 네트워크 모델의 장점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네트워크 구조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네트워크 프로토콜 스택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713D6EFD-9F78-4883-8E84-23E3248A712C}"/>
              </a:ext>
            </a:extLst>
          </p:cNvPr>
          <p:cNvSpPr txBox="1"/>
          <p:nvPr/>
        </p:nvSpPr>
        <p:spPr>
          <a:xfrm>
            <a:off x="184068" y="2515356"/>
            <a:ext cx="6288338" cy="403120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i="0" dirty="0">
                <a:solidFill>
                  <a:srgbClr val="000000"/>
                </a:solidFill>
                <a:effectLst/>
                <a:latin typeface="Ubuntu Condensed"/>
              </a:rPr>
              <a:t>통신이 일어나는 과정 </a:t>
            </a:r>
            <a:r>
              <a:rPr lang="ko-KR" altLang="en-US" i="0" dirty="0">
                <a:solidFill>
                  <a:srgbClr val="FF0000"/>
                </a:solidFill>
                <a:effectLst/>
                <a:latin typeface="Ubuntu Condensed"/>
              </a:rPr>
              <a:t>단계별로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Ubuntu Condensed"/>
              </a:rPr>
              <a:t> 파악</a:t>
            </a:r>
            <a:endParaRPr lang="en-US" altLang="ko-KR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pc="111" dirty="0">
                <a:latin typeface="맑은 고딕 (본문)"/>
                <a:ea typeface="HY헤드라인M" panose="02030600000101010101" pitchFamily="18" charset="-127"/>
                <a:cs typeface="Noto Sans CJK JP Regular"/>
              </a:rPr>
              <a:t>Easy for </a:t>
            </a:r>
            <a:r>
              <a:rPr lang="en-US" altLang="ko-KR" spc="111" dirty="0">
                <a:solidFill>
                  <a:srgbClr val="FF0000"/>
                </a:solidFill>
                <a:latin typeface="맑은 고딕 (본문)"/>
                <a:ea typeface="HY헤드라인M" panose="02030600000101010101" pitchFamily="18" charset="-127"/>
                <a:cs typeface="Noto Sans CJK JP Regular"/>
              </a:rPr>
              <a:t>Troubleshooting</a:t>
            </a:r>
            <a:r>
              <a:rPr lang="en-US" altLang="ko-KR" spc="111" dirty="0">
                <a:latin typeface="맑은 고딕 (본문)"/>
                <a:ea typeface="HY헤드라인M" panose="02030600000101010101" pitchFamily="18" charset="-127"/>
                <a:cs typeface="Noto Sans CJK JP Regular"/>
              </a:rPr>
              <a:t>!</a:t>
            </a:r>
          </a:p>
          <a:p>
            <a:pPr marL="1040423" lvl="1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en-US" altLang="ko-KR" sz="1400" b="0" i="0" dirty="0">
                <a:solidFill>
                  <a:srgbClr val="000000"/>
                </a:solidFill>
                <a:effectLst/>
                <a:latin typeface="Ubuntu Condensed"/>
              </a:rPr>
              <a:t>7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Ubuntu Condensed"/>
              </a:rPr>
              <a:t>단계 중 특정한 곳에 이상이 생기면 다른 단계의 장비 및 소프트웨어를 건들이지 않고도 이상이 생긴 단계만 고칠 수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Ubuntu Condensed"/>
              </a:rPr>
              <a:t>.</a:t>
            </a: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+mj-ea"/>
                <a:ea typeface="+mj-ea"/>
                <a:cs typeface="Noto Sans CJK JP Regular"/>
              </a:rPr>
              <a:t>표준 프로토콜과 다양한 통신 시스템의 </a:t>
            </a:r>
            <a:r>
              <a:rPr lang="ko-KR" altLang="en-US" spc="111" dirty="0">
                <a:solidFill>
                  <a:srgbClr val="FF0000"/>
                </a:solidFill>
                <a:latin typeface="+mj-ea"/>
                <a:ea typeface="+mj-ea"/>
                <a:cs typeface="Noto Sans CJK JP Regular"/>
              </a:rPr>
              <a:t>상호 </a:t>
            </a:r>
            <a:r>
              <a:rPr lang="ko-KR" altLang="en-US" spc="111" dirty="0" err="1">
                <a:solidFill>
                  <a:srgbClr val="FF0000"/>
                </a:solidFill>
                <a:latin typeface="+mj-ea"/>
                <a:ea typeface="+mj-ea"/>
                <a:cs typeface="Noto Sans CJK JP Regular"/>
              </a:rPr>
              <a:t>운영성</a:t>
            </a:r>
            <a:endParaRPr lang="en-US" altLang="ko-KR" spc="111" dirty="0">
              <a:solidFill>
                <a:srgbClr val="FF0000"/>
              </a:solidFill>
              <a:latin typeface="맑은 고딕 (본문)"/>
              <a:ea typeface="HY헤드라인M" panose="02030600000101010101" pitchFamily="18" charset="-127"/>
              <a:cs typeface="Noto Sans CJK JP Regular"/>
            </a:endParaRP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-apple-system"/>
              </a:rPr>
              <a:t>복잡성 감축 및 발전 가속화</a:t>
            </a: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-apple-system"/>
              </a:rPr>
              <a:t>계층 간 독립성으로 다른 레이어에 영향 방지</a:t>
            </a:r>
            <a:endParaRPr lang="en-US" altLang="ko-KR" b="0" i="0" dirty="0">
              <a:solidFill>
                <a:srgbClr val="666666"/>
              </a:solidFill>
              <a:effectLst/>
              <a:latin typeface="-apple-system"/>
            </a:endParaRP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-apple-system"/>
              </a:rPr>
              <a:t>교육 및 학습 단순화</a:t>
            </a: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-apple-system"/>
              </a:rPr>
              <a:t>유지보수의 수월성</a:t>
            </a:r>
          </a:p>
          <a:p>
            <a:pPr marL="583223" indent="-285750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endParaRPr lang="en-US" altLang="ko-KR" spc="111" dirty="0">
              <a:latin typeface="맑은 고딕 (본문)"/>
              <a:ea typeface="HY헤드라인M" panose="02030600000101010101" pitchFamily="18" charset="-127"/>
              <a:cs typeface="Noto Sans CJK JP Regular"/>
            </a:endParaRPr>
          </a:p>
        </p:txBody>
      </p:sp>
      <p:pic>
        <p:nvPicPr>
          <p:cNvPr id="2050" name="Picture 2" descr="img01">
            <a:extLst>
              <a:ext uri="{FF2B5EF4-FFF2-40B4-BE49-F238E27FC236}">
                <a16:creationId xmlns:a16="http://schemas.microsoft.com/office/drawing/2014/main" id="{DDE9D009-39E8-4B0E-92F1-AE7EC695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475" y="2448194"/>
            <a:ext cx="4934197" cy="307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3B5192-B8D2-4E63-8125-35E25C23FA0C}"/>
              </a:ext>
            </a:extLst>
          </p:cNvPr>
          <p:cNvSpPr txBox="1"/>
          <p:nvPr/>
        </p:nvSpPr>
        <p:spPr>
          <a:xfrm>
            <a:off x="6572993" y="1880202"/>
            <a:ext cx="493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effectLst/>
                <a:latin typeface="Nanum Gothic"/>
              </a:rPr>
              <a:t>OSI 7</a:t>
            </a:r>
            <a:r>
              <a:rPr lang="ko-KR" altLang="en-US" b="0" i="0" dirty="0">
                <a:effectLst/>
                <a:latin typeface="Nanum Gothic"/>
              </a:rPr>
              <a:t>계층</a:t>
            </a:r>
            <a:r>
              <a:rPr lang="en-US" altLang="ko-KR" b="0" i="0" dirty="0">
                <a:effectLst/>
                <a:latin typeface="Nanum Gothic"/>
              </a:rPr>
              <a:t>(Open Systems Interconnection 7 Layer)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BDC29C-E84D-4600-A42B-B4EB89BA209B}"/>
              </a:ext>
            </a:extLst>
          </p:cNvPr>
          <p:cNvSpPr txBox="1"/>
          <p:nvPr/>
        </p:nvSpPr>
        <p:spPr>
          <a:xfrm>
            <a:off x="6743206" y="5721154"/>
            <a:ext cx="493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effectLst/>
                <a:latin typeface="-apple-system"/>
              </a:rPr>
              <a:t>통신 기능의 특성화</a:t>
            </a:r>
            <a:r>
              <a:rPr lang="en-US" altLang="ko-KR" b="0" i="0" dirty="0">
                <a:effectLst/>
                <a:latin typeface="-apple-system"/>
              </a:rPr>
              <a:t>,</a:t>
            </a:r>
            <a:r>
              <a:rPr lang="ko-KR" altLang="en-US" b="0" i="0" dirty="0">
                <a:effectLst/>
                <a:latin typeface="-apple-system"/>
              </a:rPr>
              <a:t> 표준화</a:t>
            </a:r>
            <a:r>
              <a:rPr lang="en-US" altLang="ko-KR" b="0" i="0" dirty="0">
                <a:effectLst/>
                <a:latin typeface="-apple-system"/>
              </a:rPr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40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9C4059-3428-4842-AC19-962B8FB5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43" y="1908897"/>
            <a:ext cx="9310226" cy="46888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C8DF47-F7A8-4F0A-B4CA-6D0CC4FA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79" y="782791"/>
            <a:ext cx="3459612" cy="95985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0D689A0-E6CB-4029-BA67-DBA089F5100C}"/>
              </a:ext>
            </a:extLst>
          </p:cNvPr>
          <p:cNvCxnSpPr>
            <a:cxnSpLocks/>
          </p:cNvCxnSpPr>
          <p:nvPr/>
        </p:nvCxnSpPr>
        <p:spPr>
          <a:xfrm flipV="1">
            <a:off x="2939143" y="1576389"/>
            <a:ext cx="2307771" cy="7689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D3D5B43-7E54-420A-88D8-051B5BDEC621}"/>
              </a:ext>
            </a:extLst>
          </p:cNvPr>
          <p:cNvCxnSpPr>
            <a:cxnSpLocks/>
          </p:cNvCxnSpPr>
          <p:nvPr/>
        </p:nvCxnSpPr>
        <p:spPr>
          <a:xfrm flipH="1" flipV="1">
            <a:off x="7807569" y="1576389"/>
            <a:ext cx="1609564" cy="7689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D67CF3C-2505-45B0-B218-86E7C2A0D6D4}"/>
              </a:ext>
            </a:extLst>
          </p:cNvPr>
          <p:cNvCxnSpPr>
            <a:cxnSpLocks/>
          </p:cNvCxnSpPr>
          <p:nvPr/>
        </p:nvCxnSpPr>
        <p:spPr>
          <a:xfrm>
            <a:off x="1335974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236F27-282D-4F34-83F4-930C9BB0E1BA}"/>
              </a:ext>
            </a:extLst>
          </p:cNvPr>
          <p:cNvSpPr txBox="1"/>
          <p:nvPr/>
        </p:nvSpPr>
        <p:spPr>
          <a:xfrm>
            <a:off x="194968" y="228457"/>
            <a:ext cx="83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계층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FC6A2-8654-4191-BA15-745E379C4CCC}"/>
              </a:ext>
            </a:extLst>
          </p:cNvPr>
          <p:cNvSpPr txBox="1"/>
          <p:nvPr/>
        </p:nvSpPr>
        <p:spPr>
          <a:xfrm>
            <a:off x="194968" y="1609362"/>
            <a:ext cx="8312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계층</a:t>
            </a:r>
            <a:endParaRPr lang="en-US" altLang="ko-KR"/>
          </a:p>
          <a:p>
            <a:r>
              <a:rPr lang="en-US" altLang="ko-KR" sz="1600"/>
              <a:t>(frame)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4CD32-B1A0-4A3F-93A7-BAD9C5A5EF2B}"/>
              </a:ext>
            </a:extLst>
          </p:cNvPr>
          <p:cNvSpPr txBox="1"/>
          <p:nvPr/>
        </p:nvSpPr>
        <p:spPr>
          <a:xfrm>
            <a:off x="154760" y="3445239"/>
            <a:ext cx="947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3</a:t>
            </a:r>
            <a:r>
              <a:rPr lang="ko-KR" altLang="en-US"/>
              <a:t>계층</a:t>
            </a:r>
            <a:endParaRPr lang="en-US" altLang="ko-KR"/>
          </a:p>
          <a:p>
            <a:r>
              <a:rPr lang="en-US" altLang="ko-KR"/>
              <a:t>(packet)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8DB5A-79BC-4596-A45D-9CEE709C294E}"/>
              </a:ext>
            </a:extLst>
          </p:cNvPr>
          <p:cNvSpPr txBox="1"/>
          <p:nvPr/>
        </p:nvSpPr>
        <p:spPr>
          <a:xfrm>
            <a:off x="46891" y="4674335"/>
            <a:ext cx="1198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4</a:t>
            </a:r>
            <a:r>
              <a:rPr lang="ko-KR" altLang="en-US"/>
              <a:t>계층</a:t>
            </a:r>
            <a:endParaRPr lang="en-US" altLang="ko-KR"/>
          </a:p>
          <a:p>
            <a:r>
              <a:rPr lang="en-US" altLang="ko-KR"/>
              <a:t>(segment)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43094-F8DC-4CF6-BAEE-F5C8777A8958}"/>
              </a:ext>
            </a:extLst>
          </p:cNvPr>
          <p:cNvSpPr txBox="1"/>
          <p:nvPr/>
        </p:nvSpPr>
        <p:spPr>
          <a:xfrm>
            <a:off x="2426159" y="1222446"/>
            <a:ext cx="1932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Ethernet Frame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34BE9-4E3B-4C9A-8D32-B02A66E7E051}"/>
              </a:ext>
            </a:extLst>
          </p:cNvPr>
          <p:cNvSpPr txBox="1"/>
          <p:nvPr/>
        </p:nvSpPr>
        <p:spPr>
          <a:xfrm>
            <a:off x="1652954" y="128954"/>
            <a:ext cx="102283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0101010101101010101101110101001010101010101101010101010110110101010101010101010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7457C87-63EF-45F7-A737-C83B6BF0F98E}"/>
              </a:ext>
            </a:extLst>
          </p:cNvPr>
          <p:cNvCxnSpPr>
            <a:cxnSpLocks/>
          </p:cNvCxnSpPr>
          <p:nvPr/>
        </p:nvCxnSpPr>
        <p:spPr>
          <a:xfrm>
            <a:off x="1652954" y="498286"/>
            <a:ext cx="2866292" cy="57176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CD4E512-3387-438C-B2BF-F8BC7CB7E314}"/>
              </a:ext>
            </a:extLst>
          </p:cNvPr>
          <p:cNvCxnSpPr>
            <a:cxnSpLocks/>
          </p:cNvCxnSpPr>
          <p:nvPr/>
        </p:nvCxnSpPr>
        <p:spPr>
          <a:xfrm flipH="1">
            <a:off x="7807569" y="498286"/>
            <a:ext cx="4073762" cy="5579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책 - 무료 교육개 아이콘">
            <a:extLst>
              <a:ext uri="{FF2B5EF4-FFF2-40B4-BE49-F238E27FC236}">
                <a16:creationId xmlns:a16="http://schemas.microsoft.com/office/drawing/2014/main" id="{D560E2E8-B4A4-4E93-ABC1-298B66AD0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69" y="2485292"/>
            <a:ext cx="1189892" cy="11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책 - 무료 교육개 아이콘">
            <a:extLst>
              <a:ext uri="{FF2B5EF4-FFF2-40B4-BE49-F238E27FC236}">
                <a16:creationId xmlns:a16="http://schemas.microsoft.com/office/drawing/2014/main" id="{60030C0A-5889-4649-B7DB-B2E49CB99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015" y="2596661"/>
            <a:ext cx="1189892" cy="11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8BFE384-DE2D-45A6-82D2-A9FD04833F7F}"/>
              </a:ext>
            </a:extLst>
          </p:cNvPr>
          <p:cNvSpPr/>
          <p:nvPr/>
        </p:nvSpPr>
        <p:spPr>
          <a:xfrm>
            <a:off x="3546230" y="1781906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BC429B60-B240-4F5E-AB7C-F20FDC55B3F0}"/>
              </a:ext>
            </a:extLst>
          </p:cNvPr>
          <p:cNvSpPr/>
          <p:nvPr/>
        </p:nvSpPr>
        <p:spPr>
          <a:xfrm>
            <a:off x="3546230" y="2596661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CACCA939-B62B-429D-B1B1-60987AE4D019}"/>
              </a:ext>
            </a:extLst>
          </p:cNvPr>
          <p:cNvSpPr/>
          <p:nvPr/>
        </p:nvSpPr>
        <p:spPr>
          <a:xfrm>
            <a:off x="3546230" y="3433395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사각형: 모서리가 접힌 도형 10">
            <a:extLst>
              <a:ext uri="{FF2B5EF4-FFF2-40B4-BE49-F238E27FC236}">
                <a16:creationId xmlns:a16="http://schemas.microsoft.com/office/drawing/2014/main" id="{426302DC-3F00-4F31-A00B-65AD85875D33}"/>
              </a:ext>
            </a:extLst>
          </p:cNvPr>
          <p:cNvSpPr/>
          <p:nvPr/>
        </p:nvSpPr>
        <p:spPr>
          <a:xfrm>
            <a:off x="3546229" y="4350729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177B73A-E33E-46C5-9B8F-8395ACBC69B3}"/>
              </a:ext>
            </a:extLst>
          </p:cNvPr>
          <p:cNvCxnSpPr>
            <a:stCxn id="4100" idx="3"/>
            <a:endCxn id="5" idx="1"/>
          </p:cNvCxnSpPr>
          <p:nvPr/>
        </p:nvCxnSpPr>
        <p:spPr>
          <a:xfrm flipV="1">
            <a:off x="2139461" y="2023695"/>
            <a:ext cx="1406769" cy="1056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72973B-F0FA-4807-A427-AD612EAC54BE}"/>
              </a:ext>
            </a:extLst>
          </p:cNvPr>
          <p:cNvCxnSpPr>
            <a:cxnSpLocks/>
            <a:stCxn id="4100" idx="3"/>
            <a:endCxn id="9" idx="1"/>
          </p:cNvCxnSpPr>
          <p:nvPr/>
        </p:nvCxnSpPr>
        <p:spPr>
          <a:xfrm flipV="1">
            <a:off x="2139461" y="2838450"/>
            <a:ext cx="1406769" cy="24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E87FC1-FED8-42AE-B2F6-8512F316E0D0}"/>
              </a:ext>
            </a:extLst>
          </p:cNvPr>
          <p:cNvCxnSpPr>
            <a:cxnSpLocks/>
            <a:stCxn id="4100" idx="3"/>
            <a:endCxn id="10" idx="1"/>
          </p:cNvCxnSpPr>
          <p:nvPr/>
        </p:nvCxnSpPr>
        <p:spPr>
          <a:xfrm>
            <a:off x="2139461" y="3080238"/>
            <a:ext cx="1406769" cy="59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F3B1221-E567-4BB4-AF67-12F4B6E033B9}"/>
              </a:ext>
            </a:extLst>
          </p:cNvPr>
          <p:cNvCxnSpPr>
            <a:cxnSpLocks/>
            <a:stCxn id="4100" idx="3"/>
            <a:endCxn id="11" idx="1"/>
          </p:cNvCxnSpPr>
          <p:nvPr/>
        </p:nvCxnSpPr>
        <p:spPr>
          <a:xfrm>
            <a:off x="2139461" y="3080238"/>
            <a:ext cx="1406768" cy="151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모서리가 접힌 도형 38">
            <a:extLst>
              <a:ext uri="{FF2B5EF4-FFF2-40B4-BE49-F238E27FC236}">
                <a16:creationId xmlns:a16="http://schemas.microsoft.com/office/drawing/2014/main" id="{406AB62C-AD0F-4E74-A459-FC72191DE882}"/>
              </a:ext>
            </a:extLst>
          </p:cNvPr>
          <p:cNvSpPr/>
          <p:nvPr/>
        </p:nvSpPr>
        <p:spPr>
          <a:xfrm>
            <a:off x="8938846" y="1781906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사각형: 모서리가 접힌 도형 39">
            <a:extLst>
              <a:ext uri="{FF2B5EF4-FFF2-40B4-BE49-F238E27FC236}">
                <a16:creationId xmlns:a16="http://schemas.microsoft.com/office/drawing/2014/main" id="{2AE6EC39-46AB-45A9-AFAE-3800392670EF}"/>
              </a:ext>
            </a:extLst>
          </p:cNvPr>
          <p:cNvSpPr/>
          <p:nvPr/>
        </p:nvSpPr>
        <p:spPr>
          <a:xfrm>
            <a:off x="8938846" y="2596661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사각형: 모서리가 접힌 도형 40">
            <a:extLst>
              <a:ext uri="{FF2B5EF4-FFF2-40B4-BE49-F238E27FC236}">
                <a16:creationId xmlns:a16="http://schemas.microsoft.com/office/drawing/2014/main" id="{7D318CBD-27BD-4DCF-986D-BB64CC861470}"/>
              </a:ext>
            </a:extLst>
          </p:cNvPr>
          <p:cNvSpPr/>
          <p:nvPr/>
        </p:nvSpPr>
        <p:spPr>
          <a:xfrm>
            <a:off x="8938846" y="3433395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3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사각형: 모서리가 접힌 도형 41">
            <a:extLst>
              <a:ext uri="{FF2B5EF4-FFF2-40B4-BE49-F238E27FC236}">
                <a16:creationId xmlns:a16="http://schemas.microsoft.com/office/drawing/2014/main" id="{A727A856-A581-44F5-850C-432EA133BA0C}"/>
              </a:ext>
            </a:extLst>
          </p:cNvPr>
          <p:cNvSpPr/>
          <p:nvPr/>
        </p:nvSpPr>
        <p:spPr>
          <a:xfrm>
            <a:off x="8938845" y="4350729"/>
            <a:ext cx="392723" cy="483577"/>
          </a:xfrm>
          <a:prstGeom prst="foldedCorner">
            <a:avLst/>
          </a:prstGeom>
          <a:solidFill>
            <a:srgbClr val="DED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4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E6B973-EA24-4A89-8849-1C9A1C97A2E3}"/>
              </a:ext>
            </a:extLst>
          </p:cNvPr>
          <p:cNvCxnSpPr>
            <a:cxnSpLocks/>
            <a:stCxn id="39" idx="3"/>
            <a:endCxn id="7" idx="1"/>
          </p:cNvCxnSpPr>
          <p:nvPr/>
        </p:nvCxnSpPr>
        <p:spPr>
          <a:xfrm>
            <a:off x="9331569" y="2023695"/>
            <a:ext cx="1166446" cy="1167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D625C89-AC2D-4EA3-8265-ED9A0E1A6410}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>
            <a:off x="9331569" y="2838450"/>
            <a:ext cx="1166446" cy="35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2428964-5208-4862-91BB-1F446B59CBBC}"/>
              </a:ext>
            </a:extLst>
          </p:cNvPr>
          <p:cNvCxnSpPr>
            <a:cxnSpLocks/>
            <a:stCxn id="41" idx="3"/>
            <a:endCxn id="7" idx="1"/>
          </p:cNvCxnSpPr>
          <p:nvPr/>
        </p:nvCxnSpPr>
        <p:spPr>
          <a:xfrm flipV="1">
            <a:off x="9331569" y="3191607"/>
            <a:ext cx="1166446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9C4FCDD-5AB9-48A4-90D8-AA060CC6D247}"/>
              </a:ext>
            </a:extLst>
          </p:cNvPr>
          <p:cNvCxnSpPr>
            <a:cxnSpLocks/>
            <a:stCxn id="42" idx="3"/>
            <a:endCxn id="7" idx="1"/>
          </p:cNvCxnSpPr>
          <p:nvPr/>
        </p:nvCxnSpPr>
        <p:spPr>
          <a:xfrm flipV="1">
            <a:off x="9331568" y="3191607"/>
            <a:ext cx="1166447" cy="1400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FE0CCFB-0BDD-4393-AAEF-BB280A0A2A20}"/>
              </a:ext>
            </a:extLst>
          </p:cNvPr>
          <p:cNvSpPr txBox="1"/>
          <p:nvPr/>
        </p:nvSpPr>
        <p:spPr>
          <a:xfrm>
            <a:off x="1834661" y="1924272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fragment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C24104-FBD8-4E94-BDBC-5B60309DABD8}"/>
              </a:ext>
            </a:extLst>
          </p:cNvPr>
          <p:cNvSpPr txBox="1"/>
          <p:nvPr/>
        </p:nvSpPr>
        <p:spPr>
          <a:xfrm>
            <a:off x="9724292" y="1896151"/>
            <a:ext cx="143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reassemble</a:t>
            </a:r>
            <a:endParaRPr lang="ko-KR" altLang="en-US" dirty="0"/>
          </a:p>
        </p:txBody>
      </p:sp>
      <p:pic>
        <p:nvPicPr>
          <p:cNvPr id="4102" name="Picture 6" descr="Difference Between Segments, Packets and Frames">
            <a:extLst>
              <a:ext uri="{FF2B5EF4-FFF2-40B4-BE49-F238E27FC236}">
                <a16:creationId xmlns:a16="http://schemas.microsoft.com/office/drawing/2014/main" id="{F41BE75E-5892-43AE-83F0-6DC06BB9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70" y="1641853"/>
            <a:ext cx="3692769" cy="172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506AC08-702A-4AB3-AD77-C061AD645FB3}"/>
              </a:ext>
            </a:extLst>
          </p:cNvPr>
          <p:cNvSpPr txBox="1"/>
          <p:nvPr/>
        </p:nvSpPr>
        <p:spPr>
          <a:xfrm>
            <a:off x="3124200" y="1351305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segment</a:t>
            </a:r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D58F1B4-F2F9-468B-AE47-960DBA4EC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113" y="3492374"/>
            <a:ext cx="4253543" cy="14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9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17617EF-2715-4727-AFB1-171AF5A56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9" y="581024"/>
            <a:ext cx="8344911" cy="599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6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SI 7 계층">
            <a:extLst>
              <a:ext uri="{FF2B5EF4-FFF2-40B4-BE49-F238E27FC236}">
                <a16:creationId xmlns:a16="http://schemas.microsoft.com/office/drawing/2014/main" id="{DE0D2EBC-5055-4CE1-AF19-89974BE5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460" y="1110892"/>
            <a:ext cx="7733079" cy="554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27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2017</Words>
  <Application>Microsoft Office PowerPoint</Application>
  <PresentationFormat>와이드스크린</PresentationFormat>
  <Paragraphs>422</Paragraphs>
  <Slides>40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Apple SD Gothic Neo</vt:lpstr>
      <vt:lpstr>-apple-system</vt:lpstr>
      <vt:lpstr>HY헤드라인M</vt:lpstr>
      <vt:lpstr>Nanum Gothic</vt:lpstr>
      <vt:lpstr>Ubuntu Condensed</vt:lpstr>
      <vt:lpstr>맑은 고딕</vt:lpstr>
      <vt:lpstr>맑은 고딕 (본문)</vt:lpstr>
      <vt:lpstr>문체부 훈민정음체</vt:lpstr>
      <vt:lpstr>Arial</vt:lpstr>
      <vt:lpstr>Wingdings</vt:lpstr>
      <vt:lpstr>Office 테마</vt:lpstr>
      <vt:lpstr>정보보호 7강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정보보호 7강</dc:title>
  <dc:creator>Author</dc:creator>
  <cp:lastModifiedBy>dowoo</cp:lastModifiedBy>
  <cp:revision>19</cp:revision>
  <dcterms:created xsi:type="dcterms:W3CDTF">2024-03-24T22:40:36Z</dcterms:created>
  <dcterms:modified xsi:type="dcterms:W3CDTF">2024-03-26T22:41:24Z</dcterms:modified>
</cp:coreProperties>
</file>